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12" r:id="rId2"/>
    <p:sldId id="309" r:id="rId3"/>
    <p:sldId id="276" r:id="rId4"/>
    <p:sldId id="292" r:id="rId5"/>
    <p:sldId id="310" r:id="rId6"/>
    <p:sldId id="283" r:id="rId7"/>
    <p:sldId id="285" r:id="rId8"/>
    <p:sldId id="284" r:id="rId9"/>
  </p:sldIdLst>
  <p:sldSz cx="12192000" cy="6858000"/>
  <p:notesSz cx="9926638" cy="143557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570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22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B2B2B2"/>
    <a:srgbClr val="EAEAEA"/>
    <a:srgbClr val="FFFFFF"/>
    <a:srgbClr val="F8F8F8"/>
    <a:srgbClr val="4D4D4D"/>
    <a:srgbClr val="777777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6" autoAdjust="0"/>
    <p:restoredTop sz="96395" autoAdjust="0"/>
  </p:normalViewPr>
  <p:slideViewPr>
    <p:cSldViewPr showGuides="1">
      <p:cViewPr varScale="1">
        <p:scale>
          <a:sx n="111" d="100"/>
          <a:sy n="111" d="100"/>
        </p:scale>
        <p:origin x="552" y="168"/>
      </p:cViewPr>
      <p:guideLst>
        <p:guide pos="570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4" d="100"/>
          <a:sy n="54" d="100"/>
        </p:scale>
        <p:origin x="3966" y="114"/>
      </p:cViewPr>
      <p:guideLst>
        <p:guide orient="horz" pos="4522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718478"/>
          </a:xfrm>
          <a:prstGeom prst="rect">
            <a:avLst/>
          </a:prstGeom>
        </p:spPr>
        <p:txBody>
          <a:bodyPr vert="horz" lIns="132736" tIns="66369" rIns="132736" bIns="66369" rtlCol="0"/>
          <a:lstStyle>
            <a:lvl1pPr algn="l">
              <a:defRPr sz="17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621697" y="1"/>
            <a:ext cx="4302625" cy="718478"/>
          </a:xfrm>
          <a:prstGeom prst="rect">
            <a:avLst/>
          </a:prstGeom>
        </p:spPr>
        <p:txBody>
          <a:bodyPr vert="horz" lIns="132736" tIns="66369" rIns="132736" bIns="66369" rtlCol="0"/>
          <a:lstStyle>
            <a:lvl1pPr algn="r">
              <a:defRPr sz="1700"/>
            </a:lvl1pPr>
          </a:lstStyle>
          <a:p>
            <a:fld id="{514FFD18-57BC-47A6-AF04-F888CE9232A3}" type="datetimeFigureOut">
              <a:rPr lang="es-ES" smtClean="0"/>
              <a:pPr/>
              <a:t>17/11/2023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13634992"/>
            <a:ext cx="4302625" cy="718478"/>
          </a:xfrm>
          <a:prstGeom prst="rect">
            <a:avLst/>
          </a:prstGeom>
        </p:spPr>
        <p:txBody>
          <a:bodyPr vert="horz" lIns="132736" tIns="66369" rIns="132736" bIns="66369" rtlCol="0" anchor="b"/>
          <a:lstStyle>
            <a:lvl1pPr algn="l">
              <a:defRPr sz="17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621697" y="13634992"/>
            <a:ext cx="4302625" cy="718478"/>
          </a:xfrm>
          <a:prstGeom prst="rect">
            <a:avLst/>
          </a:prstGeom>
        </p:spPr>
        <p:txBody>
          <a:bodyPr vert="horz" lIns="132736" tIns="66369" rIns="132736" bIns="66369" rtlCol="0" anchor="b"/>
          <a:lstStyle>
            <a:lvl1pPr algn="r">
              <a:defRPr sz="1700"/>
            </a:lvl1pPr>
          </a:lstStyle>
          <a:p>
            <a:fld id="{C118D3D4-59A1-41CD-A481-983C8F4223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E79151-DA82-4C6C-BC17-2A3E5741C8F0}" type="datetimeFigureOut">
              <a:rPr lang="es-ES" smtClean="0"/>
              <a:t>17/11/2023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57225" y="1793875"/>
            <a:ext cx="8612188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188" y="6908800"/>
            <a:ext cx="7942262" cy="56530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2925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D7579-A9A1-4DB2-84C3-53309EF2295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5654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D7579-A9A1-4DB2-84C3-53309EF22950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7253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6000">
              <a:schemeClr val="accent1">
                <a:tint val="66000"/>
                <a:satMod val="160000"/>
                <a:alpha val="16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5CB4F-6304-4F50-9FE1-ECF858B29E3A}" type="datetimeFigureOut">
              <a:rPr lang="es-ES" smtClean="0"/>
              <a:pPr/>
              <a:t>17/11/2023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3097B-C994-47F8-B0AA-CAC58EBBB7F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5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4.xml"/><Relationship Id="rId7" Type="http://schemas.openxmlformats.org/officeDocument/2006/relationships/slide" Target="slide3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slide" Target="slide7.xml"/><Relationship Id="rId4" Type="http://schemas.openxmlformats.org/officeDocument/2006/relationships/slide" Target="slide6.xml"/><Relationship Id="rId9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slide" Target="slide5.xml"/><Relationship Id="rId7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.xml"/><Relationship Id="rId5" Type="http://schemas.openxmlformats.org/officeDocument/2006/relationships/slide" Target="slide6.xml"/><Relationship Id="rId10" Type="http://schemas.openxmlformats.org/officeDocument/2006/relationships/image" Target="../media/image1.png"/><Relationship Id="rId4" Type="http://schemas.openxmlformats.org/officeDocument/2006/relationships/slide" Target="slide4.xml"/><Relationship Id="rId9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slide" Target="slide1.xml"/><Relationship Id="rId7" Type="http://schemas.openxmlformats.org/officeDocument/2006/relationships/slide" Target="slide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10" Type="http://schemas.openxmlformats.org/officeDocument/2006/relationships/slide" Target="slide8.xml"/><Relationship Id="rId4" Type="http://schemas.openxmlformats.org/officeDocument/2006/relationships/slide" Target="slide5.xml"/><Relationship Id="rId9" Type="http://schemas.openxmlformats.org/officeDocument/2006/relationships/slide" Target="slid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1.png"/><Relationship Id="rId7" Type="http://schemas.openxmlformats.org/officeDocument/2006/relationships/slide" Target="slide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10" Type="http://schemas.openxmlformats.org/officeDocument/2006/relationships/slide" Target="slide8.xml"/><Relationship Id="rId4" Type="http://schemas.openxmlformats.org/officeDocument/2006/relationships/slide" Target="slide5.xml"/><Relationship Id="rId9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1.png"/><Relationship Id="rId7" Type="http://schemas.openxmlformats.org/officeDocument/2006/relationships/slide" Target="slide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10" Type="http://schemas.openxmlformats.org/officeDocument/2006/relationships/slide" Target="slide8.xml"/><Relationship Id="rId4" Type="http://schemas.openxmlformats.org/officeDocument/2006/relationships/slide" Target="slide5.xml"/><Relationship Id="rId9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1.png"/><Relationship Id="rId7" Type="http://schemas.openxmlformats.org/officeDocument/2006/relationships/slide" Target="slide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10" Type="http://schemas.openxmlformats.org/officeDocument/2006/relationships/slide" Target="slide8.xml"/><Relationship Id="rId4" Type="http://schemas.openxmlformats.org/officeDocument/2006/relationships/slide" Target="slide5.xml"/><Relationship Id="rId9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slide" Target="slide1.xml"/><Relationship Id="rId7" Type="http://schemas.openxmlformats.org/officeDocument/2006/relationships/slide" Target="slide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10" Type="http://schemas.openxmlformats.org/officeDocument/2006/relationships/slide" Target="slide8.xml"/><Relationship Id="rId4" Type="http://schemas.openxmlformats.org/officeDocument/2006/relationships/slide" Target="slide5.xml"/><Relationship Id="rId9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1.png"/><Relationship Id="rId7" Type="http://schemas.openxmlformats.org/officeDocument/2006/relationships/slide" Target="slide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10" Type="http://schemas.openxmlformats.org/officeDocument/2006/relationships/slide" Target="slide8.xml"/><Relationship Id="rId4" Type="http://schemas.openxmlformats.org/officeDocument/2006/relationships/slide" Target="slide5.xml"/><Relationship Id="rId9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cto 6"/>
          <p:cNvCxnSpPr/>
          <p:nvPr/>
        </p:nvCxnSpPr>
        <p:spPr>
          <a:xfrm>
            <a:off x="2855639" y="4757235"/>
            <a:ext cx="6372000" cy="0"/>
          </a:xfrm>
          <a:prstGeom prst="line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ffectLst/>
        </p:spPr>
      </p:cxnSp>
      <p:sp>
        <p:nvSpPr>
          <p:cNvPr id="3" name="Text Box 43"/>
          <p:cNvSpPr txBox="1">
            <a:spLocks noChangeArrowheads="1"/>
          </p:cNvSpPr>
          <p:nvPr/>
        </p:nvSpPr>
        <p:spPr bwMode="auto">
          <a:xfrm>
            <a:off x="6260045" y="6093296"/>
            <a:ext cx="450009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r">
              <a:lnSpc>
                <a:spcPct val="125000"/>
              </a:lnSpc>
              <a:buClr>
                <a:srgbClr val="CC3300"/>
              </a:buClr>
              <a:tabLst>
                <a:tab pos="3044825" algn="r"/>
                <a:tab pos="3946525" algn="r"/>
              </a:tabLst>
              <a:defRPr/>
            </a:pPr>
            <a:endParaRPr lang="es-ES_tradnl" sz="1000" b="1" dirty="0">
              <a:solidFill>
                <a:srgbClr val="FF0000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9" name="Line 34"/>
          <p:cNvSpPr>
            <a:spLocks noChangeShapeType="1"/>
          </p:cNvSpPr>
          <p:nvPr/>
        </p:nvSpPr>
        <p:spPr bwMode="auto">
          <a:xfrm flipV="1">
            <a:off x="2770416" y="723784"/>
            <a:ext cx="3208233" cy="1"/>
          </a:xfrm>
          <a:prstGeom prst="line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0" name="Line 24"/>
          <p:cNvSpPr>
            <a:spLocks noChangeShapeType="1"/>
          </p:cNvSpPr>
          <p:nvPr/>
        </p:nvSpPr>
        <p:spPr bwMode="auto">
          <a:xfrm>
            <a:off x="1847529" y="863064"/>
            <a:ext cx="856" cy="1568380"/>
          </a:xfrm>
          <a:prstGeom prst="line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2" name="Line 34"/>
          <p:cNvSpPr>
            <a:spLocks noChangeShapeType="1"/>
          </p:cNvSpPr>
          <p:nvPr/>
        </p:nvSpPr>
        <p:spPr bwMode="auto">
          <a:xfrm flipV="1">
            <a:off x="2855640" y="5984307"/>
            <a:ext cx="6372000" cy="1954"/>
          </a:xfrm>
          <a:prstGeom prst="line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3" name="Line 34"/>
          <p:cNvSpPr>
            <a:spLocks noChangeShapeType="1"/>
          </p:cNvSpPr>
          <p:nvPr/>
        </p:nvSpPr>
        <p:spPr bwMode="auto">
          <a:xfrm>
            <a:off x="2855640" y="3543754"/>
            <a:ext cx="6372000" cy="1451"/>
          </a:xfrm>
          <a:prstGeom prst="line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4" name="Text Box 27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3143672" y="5589284"/>
            <a:ext cx="2232000" cy="792000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/>
          <a:p>
            <a:pPr algn="ctr" eaLnBrk="0" hangingPunct="0">
              <a:buClr>
                <a:srgbClr val="CC3300"/>
              </a:buClr>
              <a:buFont typeface="Wingdings" pitchFamily="2" charset="2"/>
              <a:buNone/>
            </a:pPr>
            <a:r>
              <a:rPr kumimoji="1" lang="es-ES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itchFamily="34" charset="0"/>
              </a:rPr>
              <a:t>DEPARTAMENTO RR.HH., </a:t>
            </a:r>
          </a:p>
          <a:p>
            <a:pPr algn="ctr" eaLnBrk="0" hangingPunct="0">
              <a:buClr>
                <a:srgbClr val="CC3300"/>
              </a:buClr>
              <a:buFont typeface="Wingdings" pitchFamily="2" charset="2"/>
              <a:buNone/>
            </a:pPr>
            <a:r>
              <a:rPr kumimoji="1" lang="es-ES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itchFamily="34" charset="0"/>
              </a:rPr>
              <a:t>TECNOLOGÍA Y </a:t>
            </a:r>
          </a:p>
          <a:p>
            <a:pPr algn="ctr" eaLnBrk="0" hangingPunct="0">
              <a:spcAft>
                <a:spcPts val="600"/>
              </a:spcAft>
              <a:buClr>
                <a:srgbClr val="CC3300"/>
              </a:buClr>
              <a:buFont typeface="Wingdings" pitchFamily="2" charset="2"/>
              <a:buNone/>
            </a:pPr>
            <a:r>
              <a:rPr kumimoji="1" lang="es-ES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itchFamily="34" charset="0"/>
              </a:rPr>
              <a:t>SERVICIOS GENERALES</a:t>
            </a:r>
          </a:p>
          <a:p>
            <a:pPr algn="ctr" eaLnBrk="0" hangingPunct="0">
              <a:buClr>
                <a:srgbClr val="CC3300"/>
              </a:buClr>
              <a:buFont typeface="Wingdings" pitchFamily="2" charset="2"/>
              <a:buNone/>
            </a:pPr>
            <a:r>
              <a:rPr lang="es-ES" sz="1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Juan J. Águila-Collantes Sánchez</a:t>
            </a:r>
            <a:endParaRPr kumimoji="1" lang="es-ES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ext Box 25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149046" y="4361235"/>
            <a:ext cx="2232000" cy="792000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/>
          <a:p>
            <a:pPr algn="ctr" eaLnBrk="0" hangingPunct="0">
              <a:spcAft>
                <a:spcPts val="600"/>
              </a:spcAft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ASESORÍA JURÍDICA</a:t>
            </a:r>
          </a:p>
          <a:p>
            <a:pPr algn="ctr" eaLnBrk="0" hangingPunct="0">
              <a:buClr>
                <a:srgbClr val="CC3300"/>
              </a:buClr>
            </a:pPr>
            <a:r>
              <a:rPr kumimoji="1" lang="es-ES_tradnl" sz="1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Carlos </a:t>
            </a:r>
            <a:r>
              <a:rPr kumimoji="1" lang="es-ES_tradnl" sz="1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Sánchez </a:t>
            </a:r>
            <a:r>
              <a:rPr kumimoji="1" lang="es-ES_tradnl" sz="1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Serra</a:t>
            </a:r>
            <a:endParaRPr kumimoji="1" lang="es-ES_tradnl" sz="1000" i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Text Box 26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6384032" y="3148435"/>
            <a:ext cx="2520000" cy="792088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180000" rIns="0" bIns="0" anchor="ctr"/>
          <a:lstStyle/>
          <a:p>
            <a:pPr algn="ctr" eaLnBrk="0" hangingPunct="0"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DEPARTAMENTO DE  PROYECTOS </a:t>
            </a:r>
          </a:p>
          <a:p>
            <a:pPr algn="ctr" eaLnBrk="0" hangingPunct="0">
              <a:spcAft>
                <a:spcPts val="600"/>
              </a:spcAft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 GESTIÓN INMOBILIARIA</a:t>
            </a:r>
          </a:p>
          <a:p>
            <a:pPr algn="ctr" eaLnBrk="0" hangingPunct="0">
              <a:buClr>
                <a:srgbClr val="CC3300"/>
              </a:buClr>
            </a:pPr>
            <a:r>
              <a:rPr kumimoji="1" lang="es-ES_tradnl" sz="1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Lorena del Río Gimeno</a:t>
            </a:r>
          </a:p>
          <a:p>
            <a:pPr algn="ctr" eaLnBrk="0" hangingPunct="0">
              <a:buClr>
                <a:srgbClr val="CC3300"/>
              </a:buClr>
            </a:pPr>
            <a:endParaRPr kumimoji="1" lang="es-ES_tradnl" sz="1000" i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Text Box 29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6384032" y="4361235"/>
            <a:ext cx="2520000" cy="792000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36000" rIns="0" bIns="36000" anchor="ctr"/>
          <a:lstStyle/>
          <a:p>
            <a:pPr marL="1588" indent="-1588" algn="ctr" eaLnBrk="0" hangingPunct="0"/>
            <a:r>
              <a:rPr kumimoji="1" lang="es-ES_tradn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itchFamily="34" charset="0"/>
              </a:rPr>
              <a:t>DEPARTAMENTO </a:t>
            </a:r>
            <a:r>
              <a:rPr lang="es-ES" sz="10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CADA Y </a:t>
            </a:r>
          </a:p>
          <a:p>
            <a:pPr marL="1588" indent="-1588" algn="ctr" eaLnBrk="0" hangingPunct="0">
              <a:spcAft>
                <a:spcPts val="600"/>
              </a:spcAft>
            </a:pPr>
            <a:r>
              <a:rPr lang="es-ES" sz="10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COMERCIALIZACIÓN DE INMUEBLES</a:t>
            </a:r>
          </a:p>
          <a:p>
            <a:pPr marL="1588" indent="-1588" algn="ctr" eaLnBrk="0" hangingPunct="0"/>
            <a:r>
              <a:rPr lang="es-ES" sz="1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Aníbal Villalba Fernández</a:t>
            </a:r>
            <a:endParaRPr lang="es-ES" sz="1000" i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9" name="Text Box 30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4799856" y="163310"/>
            <a:ext cx="2160000" cy="792000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180000" rIns="0" bIns="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         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" sz="1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1" lang="es-ES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         </a:t>
            </a:r>
          </a:p>
          <a:p>
            <a:pPr algn="ctr" eaLnBrk="0" hangingPunct="0">
              <a:lnSpc>
                <a:spcPct val="125000"/>
              </a:lnSpc>
              <a:spcAft>
                <a:spcPts val="600"/>
              </a:spcAft>
              <a:buClr>
                <a:srgbClr val="CC3300"/>
              </a:buClr>
            </a:pPr>
            <a:r>
              <a:rPr kumimoji="1" lang="es-ES" sz="1000" smtClean="0">
                <a:latin typeface="Verdana" panose="020B0604030504040204" pitchFamily="34" charset="0"/>
                <a:ea typeface="Verdana" panose="020B0604030504040204" pitchFamily="34" charset="0"/>
              </a:rPr>
              <a:t>PRESIDENCIA</a:t>
            </a:r>
            <a:endParaRPr kumimoji="1" lang="es-ES" sz="1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" sz="1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Inés </a:t>
            </a:r>
            <a:r>
              <a:rPr kumimoji="1" lang="es-ES" sz="1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Mª. Bardón </a:t>
            </a:r>
            <a:r>
              <a:rPr kumimoji="1" lang="es-ES" sz="1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Rafael</a:t>
            </a:r>
            <a:endParaRPr kumimoji="1" lang="es-ES" sz="1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endParaRPr kumimoji="1" lang="es-ES" sz="1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endParaRPr kumimoji="1" lang="es-ES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endParaRPr kumimoji="1" lang="es-ES_tradnl" sz="1000" i="1" dirty="0">
              <a:solidFill>
                <a:schemeClr val="tx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0" name="Text Box 43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767408" y="1916832"/>
            <a:ext cx="2160000" cy="792000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/>
          <a:p>
            <a:pPr algn="ctr" eaLnBrk="0" hangingPunct="0">
              <a:spcAft>
                <a:spcPts val="600"/>
              </a:spcAft>
              <a:buClr>
                <a:srgbClr val="CC3300"/>
              </a:buClr>
              <a:buFont typeface="Wingdings" pitchFamily="2" charset="2"/>
              <a:buNone/>
            </a:pPr>
            <a:endParaRPr kumimoji="1" lang="es-ES_tradnl" sz="1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hangingPunct="0">
              <a:spcAft>
                <a:spcPts val="600"/>
              </a:spcAft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AUDITORÍA INTERNA</a:t>
            </a:r>
          </a:p>
          <a:p>
            <a:pPr algn="ctr" eaLnBrk="0" hangingPunct="0">
              <a:spcAft>
                <a:spcPts val="600"/>
              </a:spcAft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</a:p>
          <a:p>
            <a:pPr algn="ctr" eaLnBrk="0" hangingPunct="0">
              <a:buClr>
                <a:srgbClr val="CC3300"/>
              </a:buClr>
              <a:buFont typeface="Wingdings" pitchFamily="2" charset="2"/>
              <a:buNone/>
            </a:pPr>
            <a:endParaRPr kumimoji="1" lang="es-ES_tradnl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Text Box 27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3149048" y="3148435"/>
            <a:ext cx="2232000" cy="792000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/>
          <a:p>
            <a:pPr algn="ctr" eaLnBrk="0" hangingPunct="0">
              <a:buClr>
                <a:srgbClr val="CC3300"/>
              </a:buClr>
              <a:buFont typeface="Wingdings" pitchFamily="2" charset="2"/>
              <a:buNone/>
            </a:pPr>
            <a:r>
              <a:rPr kumimoji="1" lang="es-E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DEPARTAMENTO FINANCIERO</a:t>
            </a:r>
          </a:p>
          <a:p>
            <a:pPr algn="ctr" eaLnBrk="0" hangingPunct="0">
              <a:spcAft>
                <a:spcPts val="600"/>
              </a:spcAft>
              <a:buClr>
                <a:srgbClr val="CC3300"/>
              </a:buClr>
              <a:buFont typeface="Wingdings" pitchFamily="2" charset="2"/>
              <a:buNone/>
            </a:pPr>
            <a:r>
              <a:rPr kumimoji="1" lang="es-E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  CONTRATACIÓN</a:t>
            </a:r>
          </a:p>
          <a:p>
            <a:pPr algn="ctr" eaLnBrk="0" hangingPunct="0"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José M. González Tallón</a:t>
            </a:r>
          </a:p>
        </p:txBody>
      </p:sp>
      <p:sp>
        <p:nvSpPr>
          <p:cNvPr id="22" name="Text Box 30"/>
          <p:cNvSpPr txBox="1">
            <a:spLocks noChangeArrowheads="1"/>
          </p:cNvSpPr>
          <p:nvPr/>
        </p:nvSpPr>
        <p:spPr bwMode="auto">
          <a:xfrm>
            <a:off x="767410" y="497250"/>
            <a:ext cx="2160000" cy="432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0" tIns="180000" rIns="0" bIns="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CONSEJO DE 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ADMINISTRACIÓN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endParaRPr kumimoji="1" lang="es-ES_tradnl" sz="8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3" name="Text Box 25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6384032" y="5589240"/>
            <a:ext cx="2520000" cy="792088"/>
          </a:xfrm>
          <a:prstGeom prst="rect">
            <a:avLst/>
          </a:prstGeom>
          <a:solidFill>
            <a:srgbClr val="FFFFFF"/>
          </a:solidFill>
          <a:ln w="63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anchor="ctr"/>
          <a:lstStyle/>
          <a:p>
            <a:pPr algn="ctr" eaLnBrk="0" hangingPunct="0">
              <a:buClr>
                <a:srgbClr val="CC3300"/>
              </a:buClr>
            </a:pPr>
            <a:r>
              <a:rPr kumimoji="1" lang="es-ES_tradn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itchFamily="34" charset="0"/>
              </a:rPr>
              <a:t>DEPARTAMENTO DE GESTIÓN</a:t>
            </a:r>
          </a:p>
          <a:p>
            <a:pPr algn="ctr" eaLnBrk="0" hangingPunct="0">
              <a:buClr>
                <a:srgbClr val="CC3300"/>
              </a:buClr>
            </a:pPr>
            <a:r>
              <a:rPr kumimoji="1" lang="es-ES_tradn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itchFamily="34" charset="0"/>
              </a:rPr>
              <a:t>CATASTRAL Y RELACIONES CON</a:t>
            </a:r>
          </a:p>
          <a:p>
            <a:pPr algn="ctr" eaLnBrk="0" hangingPunct="0">
              <a:spcAft>
                <a:spcPts val="600"/>
              </a:spcAft>
              <a:buClr>
                <a:srgbClr val="CC3300"/>
              </a:buClr>
            </a:pPr>
            <a:r>
              <a:rPr kumimoji="1" lang="es-ES_tradn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itchFamily="34" charset="0"/>
              </a:rPr>
              <a:t>CORPORACIONES LOCALES</a:t>
            </a:r>
            <a:r>
              <a:rPr kumimoji="1" lang="es-ES_tradnl" sz="1000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ctr" eaLnBrk="0" hangingPunct="0"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José </a:t>
            </a:r>
            <a:r>
              <a:rPr kumimoji="1" lang="es-ES_tradnl" sz="1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Manuel Perala Casares</a:t>
            </a:r>
          </a:p>
        </p:txBody>
      </p:sp>
      <p:sp>
        <p:nvSpPr>
          <p:cNvPr id="24" name="Freeform 59"/>
          <p:cNvSpPr>
            <a:spLocks/>
          </p:cNvSpPr>
          <p:nvPr/>
        </p:nvSpPr>
        <p:spPr bwMode="auto">
          <a:xfrm rot="16200000">
            <a:off x="8801690" y="6019511"/>
            <a:ext cx="1008112" cy="147569"/>
          </a:xfrm>
          <a:custGeom>
            <a:avLst/>
            <a:gdLst>
              <a:gd name="T0" fmla="*/ 0 w 3072"/>
              <a:gd name="T1" fmla="*/ 228600 h 96"/>
              <a:gd name="T2" fmla="*/ 0 w 3072"/>
              <a:gd name="T3" fmla="*/ 0 h 96"/>
              <a:gd name="T4" fmla="*/ 1371600 w 3072"/>
              <a:gd name="T5" fmla="*/ 0 h 96"/>
              <a:gd name="T6" fmla="*/ 1371600 w 3072"/>
              <a:gd name="T7" fmla="*/ 228600 h 96"/>
              <a:gd name="T8" fmla="*/ 0 60000 65536"/>
              <a:gd name="T9" fmla="*/ 0 60000 65536"/>
              <a:gd name="T10" fmla="*/ 0 60000 65536"/>
              <a:gd name="T11" fmla="*/ 0 60000 65536"/>
              <a:gd name="T12" fmla="*/ 0 w 3072"/>
              <a:gd name="T13" fmla="*/ 0 h 96"/>
              <a:gd name="T14" fmla="*/ 3072 w 3072"/>
              <a:gd name="T15" fmla="*/ 96 h 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2" h="96">
                <a:moveTo>
                  <a:pt x="0" y="96"/>
                </a:moveTo>
                <a:lnTo>
                  <a:pt x="0" y="0"/>
                </a:lnTo>
                <a:lnTo>
                  <a:pt x="3072" y="0"/>
                </a:lnTo>
                <a:lnTo>
                  <a:pt x="3072" y="96"/>
                </a:lnTo>
              </a:path>
            </a:pathLst>
          </a:custGeom>
          <a:noFill/>
          <a:ln w="952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6" name="Text Box 43"/>
          <p:cNvSpPr txBox="1">
            <a:spLocks noChangeArrowheads="1"/>
          </p:cNvSpPr>
          <p:nvPr/>
        </p:nvSpPr>
        <p:spPr bwMode="auto">
          <a:xfrm>
            <a:off x="767409" y="1196752"/>
            <a:ext cx="2160000" cy="432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COMISIÓN DE AUDITORÍA</a:t>
            </a:r>
            <a:endParaRPr kumimoji="1" lang="es-ES_tradnl" sz="105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7" name="Título 45"/>
          <p:cNvSpPr txBox="1">
            <a:spLocks/>
          </p:cNvSpPr>
          <p:nvPr/>
        </p:nvSpPr>
        <p:spPr>
          <a:xfrm>
            <a:off x="1271464" y="3140968"/>
            <a:ext cx="1584176" cy="57606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es-ES"/>
            </a:defPPr>
            <a:lvl1pPr marL="171450" indent="-171450">
              <a:lnSpc>
                <a:spcPct val="7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 sz="800"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s-ES" dirty="0"/>
              <a:t>Contratación</a:t>
            </a:r>
          </a:p>
          <a:p>
            <a:endParaRPr lang="es-ES" dirty="0"/>
          </a:p>
          <a:p>
            <a:r>
              <a:rPr lang="es-ES" dirty="0"/>
              <a:t>Contabilidad y Facturación</a:t>
            </a:r>
          </a:p>
          <a:p>
            <a:endParaRPr lang="es-ES" dirty="0"/>
          </a:p>
          <a:p>
            <a:r>
              <a:rPr lang="es-ES" dirty="0"/>
              <a:t>Presupuestos y </a:t>
            </a:r>
            <a:r>
              <a:rPr lang="es-ES" dirty="0" smtClean="0"/>
              <a:t>Pagos</a:t>
            </a:r>
            <a:endParaRPr lang="es-ES" dirty="0"/>
          </a:p>
        </p:txBody>
      </p:sp>
      <p:sp>
        <p:nvSpPr>
          <p:cNvPr id="28" name="Título 45"/>
          <p:cNvSpPr txBox="1">
            <a:spLocks/>
          </p:cNvSpPr>
          <p:nvPr/>
        </p:nvSpPr>
        <p:spPr>
          <a:xfrm>
            <a:off x="1991544" y="4365104"/>
            <a:ext cx="864096" cy="36004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es-ES"/>
            </a:defPPr>
            <a:lvl1pPr marL="171450" indent="-171450">
              <a:lnSpc>
                <a:spcPct val="7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 sz="800"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s-ES" dirty="0"/>
              <a:t>Contencioso</a:t>
            </a:r>
          </a:p>
          <a:p>
            <a:endParaRPr lang="es-ES" dirty="0"/>
          </a:p>
          <a:p>
            <a:r>
              <a:rPr lang="es-ES" dirty="0" smtClean="0"/>
              <a:t>Consultivo</a:t>
            </a:r>
            <a:endParaRPr lang="es-ES" dirty="0"/>
          </a:p>
        </p:txBody>
      </p:sp>
      <p:sp>
        <p:nvSpPr>
          <p:cNvPr id="29" name="Título 45"/>
          <p:cNvSpPr txBox="1">
            <a:spLocks/>
          </p:cNvSpPr>
          <p:nvPr/>
        </p:nvSpPr>
        <p:spPr>
          <a:xfrm>
            <a:off x="9336360" y="5661248"/>
            <a:ext cx="2944123" cy="93610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es-ES"/>
            </a:defPPr>
            <a:lvl1pPr marL="171450" indent="-171450">
              <a:lnSpc>
                <a:spcPct val="7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 sz="800"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s-ES" dirty="0"/>
              <a:t>Control  de Calidad</a:t>
            </a:r>
          </a:p>
          <a:p>
            <a:endParaRPr lang="es-ES" dirty="0"/>
          </a:p>
          <a:p>
            <a:r>
              <a:rPr lang="es-ES" dirty="0"/>
              <a:t>Gestión de Catastro</a:t>
            </a:r>
          </a:p>
          <a:p>
            <a:endParaRPr lang="es-ES" dirty="0"/>
          </a:p>
          <a:p>
            <a:r>
              <a:rPr lang="es-ES" dirty="0"/>
              <a:t>Expedientes Catastrales de orden Físico</a:t>
            </a:r>
          </a:p>
          <a:p>
            <a:endParaRPr lang="es-ES" dirty="0"/>
          </a:p>
          <a:p>
            <a:r>
              <a:rPr lang="es-ES" dirty="0"/>
              <a:t>Relaciones con las Corporaciones Locales</a:t>
            </a:r>
          </a:p>
          <a:p>
            <a:endParaRPr lang="es-ES" dirty="0"/>
          </a:p>
          <a:p>
            <a:r>
              <a:rPr lang="es-ES" dirty="0"/>
              <a:t>Trabajos para Entidades Locales</a:t>
            </a:r>
          </a:p>
          <a:p>
            <a:endParaRPr lang="es-ES" dirty="0"/>
          </a:p>
          <a:p>
            <a:r>
              <a:rPr lang="es-ES" dirty="0"/>
              <a:t>Explotación Cartografía y procesos masivos</a:t>
            </a:r>
          </a:p>
        </p:txBody>
      </p:sp>
      <p:sp>
        <p:nvSpPr>
          <p:cNvPr id="30" name="Título 45"/>
          <p:cNvSpPr txBox="1">
            <a:spLocks/>
          </p:cNvSpPr>
          <p:nvPr/>
        </p:nvSpPr>
        <p:spPr>
          <a:xfrm>
            <a:off x="9336360" y="2924944"/>
            <a:ext cx="2682656" cy="108012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>
              <a:lnSpc>
                <a:spcPct val="70000"/>
              </a:lnSpc>
              <a:buFont typeface="Arial" panose="020B0604020202020204" pitchFamily="34" charset="0"/>
              <a:buChar char="•"/>
            </a:pPr>
            <a:r>
              <a:rPr lang="es-ES" sz="800" dirty="0" smtClean="0">
                <a:latin typeface="Verdana" panose="020B0604030504040204" pitchFamily="34" charset="0"/>
                <a:ea typeface="Verdana" panose="020B0604030504040204" pitchFamily="34" charset="0"/>
              </a:rPr>
              <a:t>Proyectos y Obras</a:t>
            </a:r>
          </a:p>
          <a:p>
            <a:pPr>
              <a:lnSpc>
                <a:spcPct val="70000"/>
              </a:lnSpc>
            </a:pPr>
            <a:endParaRPr lang="es-ES" sz="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lnSpc>
                <a:spcPct val="70000"/>
              </a:lnSpc>
              <a:buFont typeface="Arial" panose="020B0604020202020204" pitchFamily="34" charset="0"/>
              <a:buChar char="•"/>
            </a:pPr>
            <a:r>
              <a:rPr lang="es-ES" sz="800" dirty="0" smtClean="0">
                <a:latin typeface="Verdana" panose="020B0604030504040204" pitchFamily="34" charset="0"/>
                <a:ea typeface="Verdana" panose="020B0604030504040204" pitchFamily="34" charset="0"/>
              </a:rPr>
              <a:t>Gestión de Construcción</a:t>
            </a:r>
          </a:p>
          <a:p>
            <a:pPr marL="171450" indent="-171450">
              <a:lnSpc>
                <a:spcPct val="70000"/>
              </a:lnSpc>
              <a:buFont typeface="Arial" panose="020B0604020202020204" pitchFamily="34" charset="0"/>
              <a:buChar char="•"/>
            </a:pPr>
            <a:endParaRPr lang="es-ES" sz="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lnSpc>
                <a:spcPct val="70000"/>
              </a:lnSpc>
              <a:buFont typeface="Arial" panose="020B0604020202020204" pitchFamily="34" charset="0"/>
              <a:buChar char="•"/>
            </a:pPr>
            <a:r>
              <a:rPr lang="es-ES" sz="800" dirty="0" smtClean="0">
                <a:latin typeface="Verdana" panose="020B0604030504040204" pitchFamily="34" charset="0"/>
                <a:ea typeface="Verdana" panose="020B0604030504040204" pitchFamily="34" charset="0"/>
              </a:rPr>
              <a:t>Valoraciones</a:t>
            </a:r>
          </a:p>
          <a:p>
            <a:pPr marL="171450" indent="-171450">
              <a:lnSpc>
                <a:spcPct val="70000"/>
              </a:lnSpc>
              <a:buFont typeface="Arial" panose="020B0604020202020204" pitchFamily="34" charset="0"/>
              <a:buChar char="•"/>
            </a:pPr>
            <a:endParaRPr lang="es-ES" sz="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lnSpc>
                <a:spcPct val="70000"/>
              </a:lnSpc>
              <a:buFont typeface="Arial" panose="020B0604020202020204" pitchFamily="34" charset="0"/>
              <a:buChar char="•"/>
            </a:pPr>
            <a:r>
              <a:rPr lang="es-ES" sz="800" dirty="0" smtClean="0">
                <a:latin typeface="Verdana" panose="020B0604030504040204" pitchFamily="34" charset="0"/>
                <a:ea typeface="Verdana" panose="020B0604030504040204" pitchFamily="34" charset="0"/>
              </a:rPr>
              <a:t>Consultoría Inmobiliaria e Inventario</a:t>
            </a:r>
          </a:p>
          <a:p>
            <a:pPr marL="171450" indent="-171450">
              <a:lnSpc>
                <a:spcPct val="70000"/>
              </a:lnSpc>
              <a:buFont typeface="Arial" panose="020B0604020202020204" pitchFamily="34" charset="0"/>
              <a:buChar char="•"/>
            </a:pPr>
            <a:endParaRPr lang="es-ES" sz="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lnSpc>
                <a:spcPct val="70000"/>
              </a:lnSpc>
              <a:buFont typeface="Arial" panose="020B0604020202020204" pitchFamily="34" charset="0"/>
              <a:buChar char="•"/>
            </a:pPr>
            <a:r>
              <a:rPr lang="es-ES" sz="800" dirty="0" smtClean="0">
                <a:latin typeface="Verdana" panose="020B0604030504040204" pitchFamily="34" charset="0"/>
                <a:ea typeface="Verdana" panose="020B0604030504040204" pitchFamily="34" charset="0"/>
              </a:rPr>
              <a:t>Administración de Inmuebles</a:t>
            </a:r>
          </a:p>
          <a:p>
            <a:pPr>
              <a:lnSpc>
                <a:spcPct val="70000"/>
              </a:lnSpc>
            </a:pPr>
            <a:endParaRPr lang="es-ES" sz="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lnSpc>
                <a:spcPct val="70000"/>
              </a:lnSpc>
              <a:buFont typeface="Arial" panose="020B0604020202020204" pitchFamily="34" charset="0"/>
              <a:buChar char="•"/>
            </a:pPr>
            <a:r>
              <a:rPr lang="es-ES" sz="800" dirty="0" smtClean="0">
                <a:latin typeface="Verdana" panose="020B0604030504040204" pitchFamily="34" charset="0"/>
                <a:ea typeface="Verdana" panose="020B0604030504040204" pitchFamily="34" charset="0"/>
              </a:rPr>
              <a:t>Proyectos Estratégicos</a:t>
            </a:r>
            <a:endParaRPr lang="es-ES" sz="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Freeform 59"/>
          <p:cNvSpPr>
            <a:spLocks/>
          </p:cNvSpPr>
          <p:nvPr/>
        </p:nvSpPr>
        <p:spPr bwMode="auto">
          <a:xfrm rot="16200000">
            <a:off x="8805248" y="3355212"/>
            <a:ext cx="1008110" cy="147573"/>
          </a:xfrm>
          <a:custGeom>
            <a:avLst/>
            <a:gdLst>
              <a:gd name="T0" fmla="*/ 0 w 3072"/>
              <a:gd name="T1" fmla="*/ 228600 h 96"/>
              <a:gd name="T2" fmla="*/ 0 w 3072"/>
              <a:gd name="T3" fmla="*/ 0 h 96"/>
              <a:gd name="T4" fmla="*/ 1371600 w 3072"/>
              <a:gd name="T5" fmla="*/ 0 h 96"/>
              <a:gd name="T6" fmla="*/ 1371600 w 3072"/>
              <a:gd name="T7" fmla="*/ 228600 h 96"/>
              <a:gd name="T8" fmla="*/ 0 60000 65536"/>
              <a:gd name="T9" fmla="*/ 0 60000 65536"/>
              <a:gd name="T10" fmla="*/ 0 60000 65536"/>
              <a:gd name="T11" fmla="*/ 0 60000 65536"/>
              <a:gd name="T12" fmla="*/ 0 w 3072"/>
              <a:gd name="T13" fmla="*/ 0 h 96"/>
              <a:gd name="T14" fmla="*/ 3072 w 3072"/>
              <a:gd name="T15" fmla="*/ 96 h 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2" h="96">
                <a:moveTo>
                  <a:pt x="0" y="96"/>
                </a:moveTo>
                <a:lnTo>
                  <a:pt x="0" y="0"/>
                </a:lnTo>
                <a:lnTo>
                  <a:pt x="3072" y="0"/>
                </a:lnTo>
                <a:lnTo>
                  <a:pt x="3072" y="96"/>
                </a:lnTo>
              </a:path>
            </a:pathLst>
          </a:custGeom>
          <a:noFill/>
          <a:ln w="952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2" name="Título 45"/>
          <p:cNvSpPr txBox="1">
            <a:spLocks/>
          </p:cNvSpPr>
          <p:nvPr/>
        </p:nvSpPr>
        <p:spPr>
          <a:xfrm>
            <a:off x="1199456" y="5591085"/>
            <a:ext cx="1656185" cy="93191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800" dirty="0">
                <a:latin typeface="Verdana" panose="020B0604030504040204" pitchFamily="34" charset="0"/>
                <a:ea typeface="Verdana" panose="020B0604030504040204" pitchFamily="34" charset="0"/>
              </a:rPr>
              <a:t>Recursos Humanos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800" dirty="0">
                <a:latin typeface="Verdana" panose="020B0604030504040204" pitchFamily="34" charset="0"/>
                <a:ea typeface="Verdana" panose="020B0604030504040204" pitchFamily="34" charset="0"/>
              </a:rPr>
              <a:t>Tecnología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800" dirty="0">
                <a:latin typeface="Verdana" panose="020B0604030504040204" pitchFamily="34" charset="0"/>
                <a:ea typeface="Verdana" panose="020B0604030504040204" pitchFamily="34" charset="0"/>
              </a:rPr>
              <a:t>Seguridad Institucional y Servicios Generales</a:t>
            </a:r>
          </a:p>
        </p:txBody>
      </p:sp>
      <p:sp>
        <p:nvSpPr>
          <p:cNvPr id="33" name="Freeform 59"/>
          <p:cNvSpPr>
            <a:spLocks/>
          </p:cNvSpPr>
          <p:nvPr/>
        </p:nvSpPr>
        <p:spPr bwMode="auto">
          <a:xfrm rot="5400000">
            <a:off x="2531604" y="4545126"/>
            <a:ext cx="504056" cy="144016"/>
          </a:xfrm>
          <a:custGeom>
            <a:avLst/>
            <a:gdLst>
              <a:gd name="T0" fmla="*/ 0 w 3072"/>
              <a:gd name="T1" fmla="*/ 228600 h 96"/>
              <a:gd name="T2" fmla="*/ 0 w 3072"/>
              <a:gd name="T3" fmla="*/ 0 h 96"/>
              <a:gd name="T4" fmla="*/ 1371600 w 3072"/>
              <a:gd name="T5" fmla="*/ 0 h 96"/>
              <a:gd name="T6" fmla="*/ 1371600 w 3072"/>
              <a:gd name="T7" fmla="*/ 228600 h 96"/>
              <a:gd name="T8" fmla="*/ 0 60000 65536"/>
              <a:gd name="T9" fmla="*/ 0 60000 65536"/>
              <a:gd name="T10" fmla="*/ 0 60000 65536"/>
              <a:gd name="T11" fmla="*/ 0 60000 65536"/>
              <a:gd name="T12" fmla="*/ 0 w 3072"/>
              <a:gd name="T13" fmla="*/ 0 h 96"/>
              <a:gd name="T14" fmla="*/ 3072 w 3072"/>
              <a:gd name="T15" fmla="*/ 96 h 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2" h="96">
                <a:moveTo>
                  <a:pt x="0" y="96"/>
                </a:moveTo>
                <a:lnTo>
                  <a:pt x="0" y="0"/>
                </a:lnTo>
                <a:lnTo>
                  <a:pt x="3072" y="0"/>
                </a:lnTo>
                <a:lnTo>
                  <a:pt x="3072" y="96"/>
                </a:lnTo>
              </a:path>
            </a:pathLst>
          </a:custGeom>
          <a:noFill/>
          <a:ln w="952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4" name="Freeform 59"/>
          <p:cNvSpPr>
            <a:spLocks/>
          </p:cNvSpPr>
          <p:nvPr/>
        </p:nvSpPr>
        <p:spPr bwMode="auto">
          <a:xfrm rot="5400000">
            <a:off x="2530496" y="3319883"/>
            <a:ext cx="504058" cy="146230"/>
          </a:xfrm>
          <a:custGeom>
            <a:avLst/>
            <a:gdLst>
              <a:gd name="T0" fmla="*/ 0 w 3072"/>
              <a:gd name="T1" fmla="*/ 228600 h 96"/>
              <a:gd name="T2" fmla="*/ 0 w 3072"/>
              <a:gd name="T3" fmla="*/ 0 h 96"/>
              <a:gd name="T4" fmla="*/ 1371600 w 3072"/>
              <a:gd name="T5" fmla="*/ 0 h 96"/>
              <a:gd name="T6" fmla="*/ 1371600 w 3072"/>
              <a:gd name="T7" fmla="*/ 228600 h 96"/>
              <a:gd name="T8" fmla="*/ 0 60000 65536"/>
              <a:gd name="T9" fmla="*/ 0 60000 65536"/>
              <a:gd name="T10" fmla="*/ 0 60000 65536"/>
              <a:gd name="T11" fmla="*/ 0 60000 65536"/>
              <a:gd name="T12" fmla="*/ 0 w 3072"/>
              <a:gd name="T13" fmla="*/ 0 h 96"/>
              <a:gd name="T14" fmla="*/ 3072 w 3072"/>
              <a:gd name="T15" fmla="*/ 96 h 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2" h="96">
                <a:moveTo>
                  <a:pt x="0" y="96"/>
                </a:moveTo>
                <a:lnTo>
                  <a:pt x="0" y="0"/>
                </a:lnTo>
                <a:lnTo>
                  <a:pt x="3072" y="0"/>
                </a:lnTo>
                <a:lnTo>
                  <a:pt x="3072" y="96"/>
                </a:lnTo>
              </a:path>
            </a:pathLst>
          </a:custGeom>
          <a:noFill/>
          <a:ln w="952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5" name="Freeform 59"/>
          <p:cNvSpPr>
            <a:spLocks/>
          </p:cNvSpPr>
          <p:nvPr/>
        </p:nvSpPr>
        <p:spPr bwMode="auto">
          <a:xfrm rot="5400000">
            <a:off x="2308153" y="5975513"/>
            <a:ext cx="933757" cy="161216"/>
          </a:xfrm>
          <a:custGeom>
            <a:avLst/>
            <a:gdLst>
              <a:gd name="T0" fmla="*/ 0 w 3072"/>
              <a:gd name="T1" fmla="*/ 228600 h 96"/>
              <a:gd name="T2" fmla="*/ 0 w 3072"/>
              <a:gd name="T3" fmla="*/ 0 h 96"/>
              <a:gd name="T4" fmla="*/ 1371600 w 3072"/>
              <a:gd name="T5" fmla="*/ 0 h 96"/>
              <a:gd name="T6" fmla="*/ 1371600 w 3072"/>
              <a:gd name="T7" fmla="*/ 228600 h 96"/>
              <a:gd name="T8" fmla="*/ 0 60000 65536"/>
              <a:gd name="T9" fmla="*/ 0 60000 65536"/>
              <a:gd name="T10" fmla="*/ 0 60000 65536"/>
              <a:gd name="T11" fmla="*/ 0 60000 65536"/>
              <a:gd name="T12" fmla="*/ 0 w 3072"/>
              <a:gd name="T13" fmla="*/ 0 h 96"/>
              <a:gd name="T14" fmla="*/ 3072 w 3072"/>
              <a:gd name="T15" fmla="*/ 96 h 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2" h="96">
                <a:moveTo>
                  <a:pt x="0" y="96"/>
                </a:moveTo>
                <a:lnTo>
                  <a:pt x="0" y="0"/>
                </a:lnTo>
                <a:lnTo>
                  <a:pt x="3072" y="0"/>
                </a:lnTo>
                <a:lnTo>
                  <a:pt x="3072" y="96"/>
                </a:lnTo>
              </a:path>
            </a:pathLst>
          </a:custGeom>
          <a:noFill/>
          <a:ln w="952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6" name="Freeform 59"/>
          <p:cNvSpPr>
            <a:spLocks/>
          </p:cNvSpPr>
          <p:nvPr/>
        </p:nvSpPr>
        <p:spPr bwMode="auto">
          <a:xfrm rot="16200000">
            <a:off x="8983666" y="4616951"/>
            <a:ext cx="648074" cy="144375"/>
          </a:xfrm>
          <a:custGeom>
            <a:avLst/>
            <a:gdLst>
              <a:gd name="T0" fmla="*/ 0 w 3072"/>
              <a:gd name="T1" fmla="*/ 228600 h 96"/>
              <a:gd name="T2" fmla="*/ 0 w 3072"/>
              <a:gd name="T3" fmla="*/ 0 h 96"/>
              <a:gd name="T4" fmla="*/ 1371600 w 3072"/>
              <a:gd name="T5" fmla="*/ 0 h 96"/>
              <a:gd name="T6" fmla="*/ 1371600 w 3072"/>
              <a:gd name="T7" fmla="*/ 228600 h 96"/>
              <a:gd name="T8" fmla="*/ 0 60000 65536"/>
              <a:gd name="T9" fmla="*/ 0 60000 65536"/>
              <a:gd name="T10" fmla="*/ 0 60000 65536"/>
              <a:gd name="T11" fmla="*/ 0 60000 65536"/>
              <a:gd name="T12" fmla="*/ 0 w 3072"/>
              <a:gd name="T13" fmla="*/ 0 h 96"/>
              <a:gd name="T14" fmla="*/ 3072 w 3072"/>
              <a:gd name="T15" fmla="*/ 96 h 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2" h="96">
                <a:moveTo>
                  <a:pt x="0" y="96"/>
                </a:moveTo>
                <a:lnTo>
                  <a:pt x="0" y="0"/>
                </a:lnTo>
                <a:lnTo>
                  <a:pt x="3072" y="0"/>
                </a:lnTo>
                <a:lnTo>
                  <a:pt x="3072" y="96"/>
                </a:lnTo>
              </a:path>
            </a:pathLst>
          </a:custGeom>
          <a:noFill/>
          <a:ln w="952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7" name="Título 45"/>
          <p:cNvSpPr txBox="1">
            <a:spLocks/>
          </p:cNvSpPr>
          <p:nvPr/>
        </p:nvSpPr>
        <p:spPr>
          <a:xfrm>
            <a:off x="9336360" y="4365103"/>
            <a:ext cx="2542310" cy="7200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es-ES"/>
            </a:defPPr>
            <a:lvl1pPr marL="171450" indent="-171450">
              <a:lnSpc>
                <a:spcPct val="7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 sz="800"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s-ES" dirty="0"/>
              <a:t>Explotación</a:t>
            </a:r>
          </a:p>
          <a:p>
            <a:endParaRPr lang="es-ES" dirty="0"/>
          </a:p>
          <a:p>
            <a:r>
              <a:rPr lang="es-ES" dirty="0"/>
              <a:t>Tratamiento Documental</a:t>
            </a:r>
          </a:p>
          <a:p>
            <a:endParaRPr lang="es-ES" dirty="0"/>
          </a:p>
          <a:p>
            <a:r>
              <a:rPr lang="es-ES" dirty="0"/>
              <a:t>Digitalización y Preservación  Digital </a:t>
            </a:r>
          </a:p>
          <a:p>
            <a:endParaRPr lang="es-ES" dirty="0"/>
          </a:p>
          <a:p>
            <a:r>
              <a:rPr lang="es-ES" dirty="0"/>
              <a:t>Comercialización Inmuebles</a:t>
            </a:r>
          </a:p>
        </p:txBody>
      </p:sp>
      <p:sp>
        <p:nvSpPr>
          <p:cNvPr id="38" name="Text Box 43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6384032" y="1916832"/>
            <a:ext cx="2520000" cy="792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18000" tIns="18000" rIns="18000" bIns="0" anchor="t"/>
          <a:lstStyle/>
          <a:p>
            <a:pPr algn="ctr" eaLnBrk="0" hangingPunct="0">
              <a:buClr>
                <a:srgbClr val="CC3300"/>
              </a:buClr>
              <a:buFont typeface="Wingdings" pitchFamily="2" charset="2"/>
              <a:buNone/>
            </a:pPr>
            <a:endParaRPr kumimoji="1" lang="es-ES_tradnl" sz="1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hangingPunct="0"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ÁREA DE CONTROL INTERNO</a:t>
            </a:r>
          </a:p>
          <a:p>
            <a:pPr algn="ctr" eaLnBrk="0" hangingPunct="0">
              <a:spcAft>
                <a:spcPts val="600"/>
              </a:spcAft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 GESTIÓN DE CALIDAD</a:t>
            </a:r>
          </a:p>
          <a:p>
            <a:pPr algn="ctr" eaLnBrk="0" hangingPunct="0"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Mª. Dolores López de Haro</a:t>
            </a:r>
            <a:endParaRPr kumimoji="1" lang="es-ES_tradnl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9" name="Imagen 3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459310" y="195813"/>
            <a:ext cx="2431074" cy="411778"/>
          </a:xfrm>
          <a:prstGeom prst="rect">
            <a:avLst/>
          </a:prstGeom>
        </p:spPr>
      </p:pic>
      <p:sp>
        <p:nvSpPr>
          <p:cNvPr id="49" name="Título 48"/>
          <p:cNvSpPr>
            <a:spLocks noGrp="1"/>
          </p:cNvSpPr>
          <p:nvPr>
            <p:ph type="title" idx="4294967295"/>
          </p:nvPr>
        </p:nvSpPr>
        <p:spPr>
          <a:xfrm>
            <a:off x="11712624" y="-92067"/>
            <a:ext cx="672752" cy="184133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s-ES" sz="500" dirty="0">
                <a:solidFill>
                  <a:schemeClr val="bg1">
                    <a:lumMod val="85000"/>
                  </a:schemeClr>
                </a:solidFill>
              </a:rPr>
              <a:t>GENERAL</a:t>
            </a:r>
          </a:p>
        </p:txBody>
      </p:sp>
      <p:sp>
        <p:nvSpPr>
          <p:cNvPr id="50" name="CuadroTexto 49"/>
          <p:cNvSpPr txBox="1"/>
          <p:nvPr/>
        </p:nvSpPr>
        <p:spPr>
          <a:xfrm>
            <a:off x="9408368" y="692696"/>
            <a:ext cx="2520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FECHA DE ACTUALIZACIÓN: </a:t>
            </a:r>
            <a:r>
              <a:rPr lang="es-E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SEPT. </a:t>
            </a:r>
            <a:r>
              <a:rPr lang="es-ES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2023</a:t>
            </a:r>
          </a:p>
        </p:txBody>
      </p:sp>
      <p:cxnSp>
        <p:nvCxnSpPr>
          <p:cNvPr id="4" name="Conector recto 3"/>
          <p:cNvCxnSpPr>
            <a:stCxn id="20" idx="3"/>
            <a:endCxn id="38" idx="1"/>
          </p:cNvCxnSpPr>
          <p:nvPr/>
        </p:nvCxnSpPr>
        <p:spPr>
          <a:xfrm>
            <a:off x="2927408" y="2312832"/>
            <a:ext cx="3456624" cy="0"/>
          </a:xfrm>
          <a:prstGeom prst="line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ffectLst/>
        </p:spPr>
      </p:cxnSp>
      <p:cxnSp>
        <p:nvCxnSpPr>
          <p:cNvPr id="54" name="Conector recto 53"/>
          <p:cNvCxnSpPr/>
          <p:nvPr/>
        </p:nvCxnSpPr>
        <p:spPr>
          <a:xfrm>
            <a:off x="5879856" y="981288"/>
            <a:ext cx="0" cy="502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603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upo 35"/>
          <p:cNvGrpSpPr/>
          <p:nvPr/>
        </p:nvGrpSpPr>
        <p:grpSpPr>
          <a:xfrm>
            <a:off x="10488488" y="1340768"/>
            <a:ext cx="1249131" cy="1008112"/>
            <a:chOff x="839415" y="163310"/>
            <a:chExt cx="7704617" cy="6218018"/>
          </a:xfrm>
        </p:grpSpPr>
        <p:sp>
          <p:nvSpPr>
            <p:cNvPr id="37" name="Line 24"/>
            <p:cNvSpPr>
              <a:spLocks noChangeShapeType="1"/>
            </p:cNvSpPr>
            <p:nvPr/>
          </p:nvSpPr>
          <p:spPr bwMode="auto">
            <a:xfrm>
              <a:off x="1919536" y="863064"/>
              <a:ext cx="856" cy="156838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38" name="Line 34"/>
            <p:cNvSpPr>
              <a:spLocks noChangeShapeType="1"/>
            </p:cNvSpPr>
            <p:nvPr/>
          </p:nvSpPr>
          <p:spPr bwMode="auto">
            <a:xfrm flipV="1">
              <a:off x="3215680" y="4749984"/>
              <a:ext cx="5184000" cy="14502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39" name="Line 34"/>
            <p:cNvSpPr>
              <a:spLocks noChangeShapeType="1"/>
            </p:cNvSpPr>
            <p:nvPr/>
          </p:nvSpPr>
          <p:spPr bwMode="auto">
            <a:xfrm flipV="1">
              <a:off x="2770416" y="723784"/>
              <a:ext cx="3208233" cy="1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0" name="Line 34"/>
            <p:cNvSpPr>
              <a:spLocks noChangeShapeType="1"/>
            </p:cNvSpPr>
            <p:nvPr/>
          </p:nvSpPr>
          <p:spPr bwMode="auto">
            <a:xfrm>
              <a:off x="2562810" y="2348880"/>
              <a:ext cx="3834000" cy="1457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1" name="Line 34"/>
            <p:cNvSpPr>
              <a:spLocks noChangeShapeType="1"/>
            </p:cNvSpPr>
            <p:nvPr/>
          </p:nvSpPr>
          <p:spPr bwMode="auto">
            <a:xfrm flipV="1">
              <a:off x="3215680" y="5984307"/>
              <a:ext cx="5184000" cy="1954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2" name="Line 34"/>
            <p:cNvSpPr>
              <a:spLocks noChangeShapeType="1"/>
            </p:cNvSpPr>
            <p:nvPr/>
          </p:nvSpPr>
          <p:spPr bwMode="auto">
            <a:xfrm>
              <a:off x="3215680" y="3543754"/>
              <a:ext cx="5184000" cy="1451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3" name="Text Box 27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09899" y="5589284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marL="449263"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" sz="8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4" name="Line 24"/>
            <p:cNvSpPr>
              <a:spLocks noChangeShapeType="1"/>
            </p:cNvSpPr>
            <p:nvPr/>
          </p:nvSpPr>
          <p:spPr bwMode="auto">
            <a:xfrm>
              <a:off x="5894890" y="936931"/>
              <a:ext cx="3656" cy="508680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5" name="Text Box 25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15273" y="4361235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1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6" name="Text Box 26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3148435"/>
              <a:ext cx="2160000" cy="79208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180000" rIns="0" bIns="0" anchor="ctr"/>
            <a:lstStyle/>
            <a:p>
              <a:pPr algn="ctr" eaLnBrk="0" hangingPunct="0">
                <a:buClr>
                  <a:srgbClr val="CC3300"/>
                </a:buClr>
              </a:pPr>
              <a:endParaRPr kumimoji="1" lang="es-ES_tradnl" sz="800" i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7" name="Text Box 29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4361235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36000" rIns="0" bIns="36000" anchor="ctr"/>
            <a:lstStyle/>
            <a:p>
              <a:pPr marL="539750" algn="ctr" eaLnBrk="0" hangingPunct="0">
                <a:spcAft>
                  <a:spcPts val="600"/>
                </a:spcAft>
              </a:pPr>
              <a:endParaRPr lang="es-ES" sz="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8" name="Text Box 30">
              <a:hlinkClick r:id="rId7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957080" y="163310"/>
              <a:ext cx="2160000" cy="792000"/>
            </a:xfrm>
            <a:prstGeom prst="rect">
              <a:avLst/>
            </a:prstGeom>
            <a:solidFill>
              <a:srgbClr val="C00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18000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" sz="1000" dirty="0" smtClean="0">
                  <a:latin typeface="Verdana" pitchFamily="34" charset="0"/>
                </a:rPr>
                <a:t>         </a:t>
              </a: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" sz="1000" dirty="0">
                  <a:latin typeface="Verdana" pitchFamily="34" charset="0"/>
                </a:rPr>
                <a:t> </a:t>
              </a:r>
              <a:r>
                <a:rPr kumimoji="1" lang="es-ES" sz="1000" dirty="0" smtClean="0">
                  <a:latin typeface="Verdana" pitchFamily="34" charset="0"/>
                </a:rPr>
                <a:t>         </a:t>
              </a: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 smtClean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 smtClean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_tradnl" sz="800" i="1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</a:endParaRPr>
            </a:p>
          </p:txBody>
        </p:sp>
        <p:sp>
          <p:nvSpPr>
            <p:cNvPr id="49" name="Text Box 43">
              <a:hlinkClick r:id="rId7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839415" y="1916832"/>
              <a:ext cx="2160000" cy="792000"/>
            </a:xfrm>
            <a:prstGeom prst="rect">
              <a:avLst/>
            </a:prstGeom>
            <a:solidFill>
              <a:srgbClr val="C00000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9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   </a:t>
              </a:r>
            </a:p>
            <a:p>
              <a:pPr algn="ctr" eaLnBrk="0" hangingPunct="0">
                <a:spcAft>
                  <a:spcPts val="600"/>
                </a:spcAft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9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  </a:t>
              </a:r>
              <a:endParaRPr kumimoji="1" lang="es-ES_tradnl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0" name="Text Box 27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15275" y="3148435"/>
              <a:ext cx="2160000" cy="792088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marL="266700"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" sz="900" b="1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          </a:t>
              </a:r>
              <a:endParaRPr kumimoji="1" lang="es-ES_tradnl" sz="8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51" name="Text Box 30"/>
            <p:cNvSpPr txBox="1">
              <a:spLocks noChangeArrowheads="1"/>
            </p:cNvSpPr>
            <p:nvPr/>
          </p:nvSpPr>
          <p:spPr bwMode="auto">
            <a:xfrm>
              <a:off x="839417" y="497250"/>
              <a:ext cx="2160000" cy="432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18000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_tradnl" sz="800" b="1" i="1" dirty="0">
                <a:solidFill>
                  <a:schemeClr val="bg1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52" name="Text Box 25">
              <a:hlinkClick r:id="rId9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5589240"/>
              <a:ext cx="2160000" cy="792088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</a:pPr>
              <a:endParaRPr kumimoji="1" lang="es-ES_tradnl" sz="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53" name="Text Box 43"/>
            <p:cNvSpPr txBox="1">
              <a:spLocks noChangeArrowheads="1"/>
            </p:cNvSpPr>
            <p:nvPr/>
          </p:nvSpPr>
          <p:spPr bwMode="auto">
            <a:xfrm>
              <a:off x="839416" y="1196752"/>
              <a:ext cx="2160000" cy="432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1050" dirty="0">
                <a:solidFill>
                  <a:schemeClr val="bg1"/>
                </a:solidFill>
                <a:latin typeface="Candara" panose="020E0502030303020204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54" name="Text Box 43">
              <a:hlinkClick r:id="rId7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1916832"/>
              <a:ext cx="2160000" cy="792000"/>
            </a:xfrm>
            <a:prstGeom prst="rect">
              <a:avLst/>
            </a:prstGeom>
            <a:solidFill>
              <a:srgbClr val="C00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18000" tIns="18000" rIns="18000" bIns="0" anchor="t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136" name="Line 75"/>
          <p:cNvSpPr>
            <a:spLocks noChangeShapeType="1"/>
          </p:cNvSpPr>
          <p:nvPr/>
        </p:nvSpPr>
        <p:spPr bwMode="auto">
          <a:xfrm flipV="1">
            <a:off x="1703512" y="3212976"/>
            <a:ext cx="0" cy="2448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cxnSp>
        <p:nvCxnSpPr>
          <p:cNvPr id="118" name="Conector recto 117"/>
          <p:cNvCxnSpPr/>
          <p:nvPr/>
        </p:nvCxnSpPr>
        <p:spPr>
          <a:xfrm>
            <a:off x="2711624" y="5661248"/>
            <a:ext cx="342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 Box 2101"/>
          <p:cNvSpPr txBox="1">
            <a:spLocks noChangeArrowheads="1"/>
          </p:cNvSpPr>
          <p:nvPr/>
        </p:nvSpPr>
        <p:spPr bwMode="auto">
          <a:xfrm>
            <a:off x="3935760" y="2492896"/>
            <a:ext cx="2880320" cy="72008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" sz="1100" dirty="0">
                <a:latin typeface="Verdana" pitchFamily="34" charset="0"/>
              </a:rPr>
              <a:t>PRESIDENCIA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Inés María Bardón Rafael</a:t>
            </a:r>
            <a:endParaRPr kumimoji="1" lang="es-ES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11784633" y="-99392"/>
            <a:ext cx="407368" cy="99392"/>
          </a:xfrm>
          <a:prstGeom prst="rect">
            <a:avLst/>
          </a:prstGeom>
          <a:effectLst/>
        </p:spPr>
        <p:txBody>
          <a:bodyPr/>
          <a:lstStyle/>
          <a:p>
            <a:r>
              <a:rPr lang="es-ES" sz="500" dirty="0" smtClean="0">
                <a:solidFill>
                  <a:schemeClr val="bg1">
                    <a:lumMod val="75000"/>
                  </a:schemeClr>
                </a:solidFill>
              </a:rPr>
              <a:t>007</a:t>
            </a:r>
            <a:endParaRPr lang="es-E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66" name="Imagen 6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459310" y="195813"/>
            <a:ext cx="2431074" cy="411778"/>
          </a:xfrm>
          <a:prstGeom prst="rect">
            <a:avLst/>
          </a:prstGeom>
        </p:spPr>
      </p:pic>
      <p:sp>
        <p:nvSpPr>
          <p:cNvPr id="67" name="Text Box 2101">
            <a:hlinkClick r:id="rId11" action="ppaction://hlinksldjump"/>
          </p:cNvPr>
          <p:cNvSpPr txBox="1">
            <a:spLocks noChangeArrowheads="1"/>
          </p:cNvSpPr>
          <p:nvPr/>
        </p:nvSpPr>
        <p:spPr bwMode="auto">
          <a:xfrm>
            <a:off x="10560049" y="2636912"/>
            <a:ext cx="1152525" cy="144016"/>
          </a:xfrm>
          <a:prstGeom prst="rect">
            <a:avLst/>
          </a:prstGeom>
          <a:solidFill>
            <a:srgbClr val="B2B2B2"/>
          </a:solidFill>
          <a:ln w="635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" sz="800" dirty="0">
                <a:solidFill>
                  <a:schemeClr val="bg1"/>
                </a:solidFill>
                <a:latin typeface="Verdana" pitchFamily="34" charset="0"/>
              </a:rPr>
              <a:t>VOLVER </a:t>
            </a:r>
            <a:r>
              <a:rPr kumimoji="1" lang="es-ES" sz="800" dirty="0" smtClean="0">
                <a:solidFill>
                  <a:schemeClr val="bg1"/>
                </a:solidFill>
                <a:latin typeface="Verdana" pitchFamily="34" charset="0"/>
              </a:rPr>
              <a:t>A GENERAL</a:t>
            </a:r>
            <a:endParaRPr kumimoji="1" lang="es-ES" sz="8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68" name="Flecha curvada hacia arriba 67"/>
          <p:cNvSpPr/>
          <p:nvPr/>
        </p:nvSpPr>
        <p:spPr>
          <a:xfrm rot="15724225">
            <a:off x="11578348" y="2462913"/>
            <a:ext cx="301791" cy="216024"/>
          </a:xfrm>
          <a:prstGeom prst="curvedUpArrow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3" name="Text Box 2171"/>
          <p:cNvSpPr txBox="1">
            <a:spLocks noChangeArrowheads="1"/>
          </p:cNvSpPr>
          <p:nvPr/>
        </p:nvSpPr>
        <p:spPr bwMode="auto">
          <a:xfrm>
            <a:off x="587188" y="5301208"/>
            <a:ext cx="2160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dirty="0" smtClean="0">
                <a:latin typeface="Verdana" pitchFamily="34" charset="0"/>
              </a:rPr>
              <a:t>Auditoría Interna</a:t>
            </a:r>
            <a:endParaRPr kumimoji="1" lang="es-ES_tradnl" sz="1100" dirty="0">
              <a:latin typeface="Verdana" pitchFamily="34" charset="0"/>
            </a:endParaRP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7" name="Rectangle 60"/>
          <p:cNvSpPr>
            <a:spLocks noChangeArrowheads="1"/>
          </p:cNvSpPr>
          <p:nvPr/>
        </p:nvSpPr>
        <p:spPr bwMode="auto">
          <a:xfrm>
            <a:off x="587188" y="5225009"/>
            <a:ext cx="2160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119" name="Text Box 51"/>
          <p:cNvSpPr txBox="1">
            <a:spLocks noChangeArrowheads="1"/>
          </p:cNvSpPr>
          <p:nvPr/>
        </p:nvSpPr>
        <p:spPr bwMode="auto">
          <a:xfrm>
            <a:off x="623392" y="4005064"/>
            <a:ext cx="2160116" cy="43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COMISIÓN DE AUDITORÍA</a:t>
            </a:r>
            <a:endParaRPr kumimoji="1" lang="es-ES" sz="11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22" name="Text Box 51"/>
          <p:cNvSpPr txBox="1">
            <a:spLocks noChangeArrowheads="1"/>
          </p:cNvSpPr>
          <p:nvPr/>
        </p:nvSpPr>
        <p:spPr bwMode="auto">
          <a:xfrm>
            <a:off x="623392" y="2780928"/>
            <a:ext cx="2160116" cy="43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b="1" dirty="0">
                <a:solidFill>
                  <a:schemeClr val="bg1"/>
                </a:solidFill>
                <a:latin typeface="Verdana" pitchFamily="34" charset="0"/>
              </a:rPr>
              <a:t>CONSEJO DE 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b="1" dirty="0">
                <a:solidFill>
                  <a:schemeClr val="bg1"/>
                </a:solidFill>
                <a:latin typeface="Verdana" pitchFamily="34" charset="0"/>
              </a:rPr>
              <a:t>ADMINISTRACIÓN</a:t>
            </a:r>
          </a:p>
        </p:txBody>
      </p:sp>
      <p:sp>
        <p:nvSpPr>
          <p:cNvPr id="124" name="Text Box 2175"/>
          <p:cNvSpPr txBox="1">
            <a:spLocks noChangeArrowheads="1"/>
          </p:cNvSpPr>
          <p:nvPr/>
        </p:nvSpPr>
        <p:spPr bwMode="auto">
          <a:xfrm>
            <a:off x="6096000" y="5301208"/>
            <a:ext cx="2448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ÁREA DE CONTROL INTERNO Y GESTIÓN DE CALIDAD </a:t>
            </a:r>
          </a:p>
          <a:p>
            <a:pPr algn="ctr" eaLnBrk="0" hangingPunct="0"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Mª Dolores López de Haro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5" name="Rectangle 2198"/>
          <p:cNvSpPr>
            <a:spLocks noChangeArrowheads="1"/>
          </p:cNvSpPr>
          <p:nvPr/>
        </p:nvSpPr>
        <p:spPr bwMode="auto">
          <a:xfrm>
            <a:off x="6096000" y="5225009"/>
            <a:ext cx="2448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134" name="Line 75"/>
          <p:cNvSpPr>
            <a:spLocks noChangeShapeType="1"/>
          </p:cNvSpPr>
          <p:nvPr/>
        </p:nvSpPr>
        <p:spPr bwMode="auto">
          <a:xfrm flipV="1">
            <a:off x="5375920" y="3212976"/>
            <a:ext cx="0" cy="2448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cxnSp>
        <p:nvCxnSpPr>
          <p:cNvPr id="135" name="Conector recto 134"/>
          <p:cNvCxnSpPr/>
          <p:nvPr/>
        </p:nvCxnSpPr>
        <p:spPr>
          <a:xfrm>
            <a:off x="2783632" y="3068960"/>
            <a:ext cx="115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4709895"/>
      </p:ext>
    </p:extLst>
  </p:cSld>
  <p:clrMapOvr>
    <a:masterClrMapping/>
  </p:clrMapOvr>
  <p:transition advTm="2056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0" name="Text Box 2101"/>
          <p:cNvSpPr txBox="1">
            <a:spLocks noChangeArrowheads="1"/>
          </p:cNvSpPr>
          <p:nvPr/>
        </p:nvSpPr>
        <p:spPr bwMode="auto">
          <a:xfrm>
            <a:off x="4079776" y="3140968"/>
            <a:ext cx="2664000" cy="576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</a:pPr>
            <a:r>
              <a:rPr lang="es-ES" sz="1100" dirty="0">
                <a:solidFill>
                  <a:srgbClr val="000000"/>
                </a:solidFill>
                <a:latin typeface="Verdana" pitchFamily="34" charset="0"/>
              </a:rPr>
              <a:t>FINANCIERO Y DE CONTRATACIÓN</a:t>
            </a:r>
          </a:p>
          <a:p>
            <a:pPr algn="ctr" eaLnBrk="0" hangingPunct="0">
              <a:lnSpc>
                <a:spcPct val="125000"/>
              </a:lnSpc>
            </a:pPr>
            <a:r>
              <a:rPr kumimoji="1" lang="es-ES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José Miguel González Tallón</a:t>
            </a:r>
            <a:endParaRPr kumimoji="1" lang="es-ES_tradnl" sz="1100" i="1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179" name="Text Box 2171"/>
          <p:cNvSpPr txBox="1">
            <a:spLocks noChangeArrowheads="1"/>
          </p:cNvSpPr>
          <p:nvPr/>
        </p:nvSpPr>
        <p:spPr bwMode="auto">
          <a:xfrm>
            <a:off x="731552" y="4754381"/>
            <a:ext cx="2664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n-GB" sz="1100" dirty="0">
                <a:latin typeface="Verdana" pitchFamily="34" charset="0"/>
              </a:rPr>
              <a:t>ÁREA DE CONTABILIDAD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n-GB" sz="1100" dirty="0">
                <a:latin typeface="Verdana" pitchFamily="34" charset="0"/>
              </a:rPr>
              <a:t>Y </a:t>
            </a:r>
            <a:r>
              <a:rPr kumimoji="1" lang="en-GB" sz="1100" dirty="0" smtClean="0">
                <a:latin typeface="Verdana" pitchFamily="34" charset="0"/>
              </a:rPr>
              <a:t>FACTURACIÓN</a:t>
            </a:r>
            <a:endParaRPr kumimoji="1" lang="en-GB" sz="1100" dirty="0">
              <a:latin typeface="Verdana" pitchFamily="34" charset="0"/>
            </a:endParaRP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Jesús Fargas de Maturana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182" name="Text Box 2175"/>
          <p:cNvSpPr txBox="1">
            <a:spLocks noChangeArrowheads="1"/>
          </p:cNvSpPr>
          <p:nvPr/>
        </p:nvSpPr>
        <p:spPr bwMode="auto">
          <a:xfrm>
            <a:off x="4007960" y="4720208"/>
            <a:ext cx="2664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" sz="1100" dirty="0">
                <a:latin typeface="Verdana" pitchFamily="34" charset="0"/>
              </a:rPr>
              <a:t>ÁREA DE PRESUPUESTOS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" sz="1100" dirty="0">
                <a:latin typeface="Verdana" pitchFamily="34" charset="0"/>
              </a:rPr>
              <a:t> Y PAGOS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Olga Sánchez García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186" name="Line 2191"/>
          <p:cNvSpPr>
            <a:spLocks noChangeShapeType="1"/>
          </p:cNvSpPr>
          <p:nvPr/>
        </p:nvSpPr>
        <p:spPr bwMode="auto">
          <a:xfrm>
            <a:off x="5375920" y="3712096"/>
            <a:ext cx="0" cy="720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12" name="Line 2191"/>
          <p:cNvSpPr>
            <a:spLocks noChangeShapeType="1"/>
          </p:cNvSpPr>
          <p:nvPr/>
        </p:nvSpPr>
        <p:spPr bwMode="auto">
          <a:xfrm>
            <a:off x="5375920" y="4432176"/>
            <a:ext cx="0" cy="216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32" name="Text Box 2175"/>
          <p:cNvSpPr txBox="1">
            <a:spLocks noChangeArrowheads="1"/>
          </p:cNvSpPr>
          <p:nvPr/>
        </p:nvSpPr>
        <p:spPr bwMode="auto">
          <a:xfrm>
            <a:off x="7320136" y="4720208"/>
            <a:ext cx="2664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ÁREA DE 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CONTRATACIÓN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David Galán Blanco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9" name="Freeform 2088"/>
          <p:cNvSpPr>
            <a:spLocks/>
          </p:cNvSpPr>
          <p:nvPr/>
        </p:nvSpPr>
        <p:spPr bwMode="auto">
          <a:xfrm>
            <a:off x="2063552" y="4432176"/>
            <a:ext cx="6624736" cy="216000"/>
          </a:xfrm>
          <a:custGeom>
            <a:avLst/>
            <a:gdLst>
              <a:gd name="T0" fmla="*/ 0 w 3072"/>
              <a:gd name="T1" fmla="*/ 304800 h 96"/>
              <a:gd name="T2" fmla="*/ 0 w 3072"/>
              <a:gd name="T3" fmla="*/ 0 h 96"/>
              <a:gd name="T4" fmla="*/ 4572000 w 3072"/>
              <a:gd name="T5" fmla="*/ 0 h 96"/>
              <a:gd name="T6" fmla="*/ 4572000 w 3072"/>
              <a:gd name="T7" fmla="*/ 304800 h 96"/>
              <a:gd name="T8" fmla="*/ 0 60000 65536"/>
              <a:gd name="T9" fmla="*/ 0 60000 65536"/>
              <a:gd name="T10" fmla="*/ 0 60000 65536"/>
              <a:gd name="T11" fmla="*/ 0 60000 65536"/>
              <a:gd name="T12" fmla="*/ 0 w 3072"/>
              <a:gd name="T13" fmla="*/ 0 h 96"/>
              <a:gd name="T14" fmla="*/ 3072 w 3072"/>
              <a:gd name="T15" fmla="*/ 96 h 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2" h="96">
                <a:moveTo>
                  <a:pt x="0" y="96"/>
                </a:moveTo>
                <a:lnTo>
                  <a:pt x="0" y="0"/>
                </a:lnTo>
                <a:lnTo>
                  <a:pt x="3072" y="0"/>
                </a:lnTo>
                <a:lnTo>
                  <a:pt x="3072" y="96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89" name="Rectangle 2198"/>
          <p:cNvSpPr>
            <a:spLocks noChangeArrowheads="1"/>
          </p:cNvSpPr>
          <p:nvPr/>
        </p:nvSpPr>
        <p:spPr bwMode="auto">
          <a:xfrm>
            <a:off x="4007960" y="4644009"/>
            <a:ext cx="2664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134" name="Rectangle 2198"/>
          <p:cNvSpPr>
            <a:spLocks noChangeArrowheads="1"/>
          </p:cNvSpPr>
          <p:nvPr/>
        </p:nvSpPr>
        <p:spPr bwMode="auto">
          <a:xfrm>
            <a:off x="7320136" y="4644009"/>
            <a:ext cx="2664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47" name="Rectangle 60"/>
          <p:cNvSpPr>
            <a:spLocks noChangeArrowheads="1"/>
          </p:cNvSpPr>
          <p:nvPr/>
        </p:nvSpPr>
        <p:spPr bwMode="auto">
          <a:xfrm>
            <a:off x="767408" y="4644009"/>
            <a:ext cx="2664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11664453" y="-144016"/>
            <a:ext cx="527547" cy="144016"/>
          </a:xfrm>
          <a:prstGeom prst="rect">
            <a:avLst/>
          </a:prstGeom>
        </p:spPr>
        <p:txBody>
          <a:bodyPr/>
          <a:lstStyle/>
          <a:p>
            <a:r>
              <a:rPr lang="es-ES" sz="500" dirty="0" smtClean="0">
                <a:solidFill>
                  <a:schemeClr val="bg1">
                    <a:lumMod val="75000"/>
                  </a:schemeClr>
                </a:solidFill>
              </a:rPr>
              <a:t>004</a:t>
            </a:r>
            <a:endParaRPr lang="es-E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85" name="Imagen 8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9310" y="195813"/>
            <a:ext cx="2431074" cy="411778"/>
          </a:xfrm>
          <a:prstGeom prst="rect">
            <a:avLst/>
          </a:prstGeom>
        </p:spPr>
      </p:pic>
      <p:sp>
        <p:nvSpPr>
          <p:cNvPr id="87" name="Text Box 2101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0560049" y="2636912"/>
            <a:ext cx="1152525" cy="144016"/>
          </a:xfrm>
          <a:prstGeom prst="rect">
            <a:avLst/>
          </a:prstGeom>
          <a:solidFill>
            <a:srgbClr val="B2B2B2"/>
          </a:solidFill>
          <a:ln w="635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" sz="800" dirty="0">
                <a:solidFill>
                  <a:schemeClr val="bg1"/>
                </a:solidFill>
                <a:latin typeface="Verdana" pitchFamily="34" charset="0"/>
              </a:rPr>
              <a:t>VOLVER </a:t>
            </a:r>
            <a:r>
              <a:rPr kumimoji="1" lang="es-ES" sz="800" dirty="0" smtClean="0">
                <a:solidFill>
                  <a:schemeClr val="bg1"/>
                </a:solidFill>
                <a:latin typeface="Verdana" pitchFamily="34" charset="0"/>
              </a:rPr>
              <a:t>A GENERAL</a:t>
            </a:r>
            <a:endParaRPr kumimoji="1" lang="es-ES" sz="8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88" name="Flecha curvada hacia arriba 87"/>
          <p:cNvSpPr/>
          <p:nvPr/>
        </p:nvSpPr>
        <p:spPr>
          <a:xfrm rot="15724225">
            <a:off x="11578348" y="2462913"/>
            <a:ext cx="301791" cy="216024"/>
          </a:xfrm>
          <a:prstGeom prst="curvedUpArrow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grpSp>
        <p:nvGrpSpPr>
          <p:cNvPr id="35" name="Grupo 34"/>
          <p:cNvGrpSpPr/>
          <p:nvPr/>
        </p:nvGrpSpPr>
        <p:grpSpPr>
          <a:xfrm>
            <a:off x="10488488" y="1340768"/>
            <a:ext cx="1249131" cy="1008112"/>
            <a:chOff x="839415" y="163310"/>
            <a:chExt cx="7704617" cy="6218018"/>
          </a:xfrm>
        </p:grpSpPr>
        <p:sp>
          <p:nvSpPr>
            <p:cNvPr id="36" name="Line 24"/>
            <p:cNvSpPr>
              <a:spLocks noChangeShapeType="1"/>
            </p:cNvSpPr>
            <p:nvPr/>
          </p:nvSpPr>
          <p:spPr bwMode="auto">
            <a:xfrm>
              <a:off x="1919536" y="863064"/>
              <a:ext cx="856" cy="156838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37" name="Line 34"/>
            <p:cNvSpPr>
              <a:spLocks noChangeShapeType="1"/>
            </p:cNvSpPr>
            <p:nvPr/>
          </p:nvSpPr>
          <p:spPr bwMode="auto">
            <a:xfrm flipV="1">
              <a:off x="3215680" y="4749984"/>
              <a:ext cx="5184000" cy="14502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38" name="Line 34"/>
            <p:cNvSpPr>
              <a:spLocks noChangeShapeType="1"/>
            </p:cNvSpPr>
            <p:nvPr/>
          </p:nvSpPr>
          <p:spPr bwMode="auto">
            <a:xfrm flipV="1">
              <a:off x="2770416" y="723784"/>
              <a:ext cx="3208233" cy="1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39" name="Line 34"/>
            <p:cNvSpPr>
              <a:spLocks noChangeShapeType="1"/>
            </p:cNvSpPr>
            <p:nvPr/>
          </p:nvSpPr>
          <p:spPr bwMode="auto">
            <a:xfrm>
              <a:off x="2562810" y="2348880"/>
              <a:ext cx="3834000" cy="1457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0" name="Line 34"/>
            <p:cNvSpPr>
              <a:spLocks noChangeShapeType="1"/>
            </p:cNvSpPr>
            <p:nvPr/>
          </p:nvSpPr>
          <p:spPr bwMode="auto">
            <a:xfrm flipV="1">
              <a:off x="3215680" y="5984307"/>
              <a:ext cx="5184000" cy="1954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1" name="Line 34"/>
            <p:cNvSpPr>
              <a:spLocks noChangeShapeType="1"/>
            </p:cNvSpPr>
            <p:nvPr/>
          </p:nvSpPr>
          <p:spPr bwMode="auto">
            <a:xfrm>
              <a:off x="3215680" y="3543754"/>
              <a:ext cx="5184000" cy="1451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2" name="Text Box 27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09899" y="5589284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marL="449263"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" sz="8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3" name="Line 24"/>
            <p:cNvSpPr>
              <a:spLocks noChangeShapeType="1"/>
            </p:cNvSpPr>
            <p:nvPr/>
          </p:nvSpPr>
          <p:spPr bwMode="auto">
            <a:xfrm>
              <a:off x="5894890" y="936931"/>
              <a:ext cx="3656" cy="508680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4" name="Text Box 25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15273" y="4361235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1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5" name="Text Box 26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3148435"/>
              <a:ext cx="2160000" cy="79208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180000" rIns="0" bIns="0" anchor="ctr"/>
            <a:lstStyle/>
            <a:p>
              <a:pPr algn="ctr" eaLnBrk="0" hangingPunct="0">
                <a:buClr>
                  <a:srgbClr val="CC3300"/>
                </a:buClr>
              </a:pPr>
              <a:endParaRPr kumimoji="1" lang="es-ES_tradnl" sz="800" i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6" name="Text Box 29">
              <a:hlinkClick r:id="rId7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4361235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36000" rIns="0" bIns="36000" anchor="ctr"/>
            <a:lstStyle/>
            <a:p>
              <a:pPr marL="539750" algn="ctr" eaLnBrk="0" hangingPunct="0">
                <a:spcAft>
                  <a:spcPts val="600"/>
                </a:spcAft>
              </a:pPr>
              <a:endParaRPr lang="es-ES" sz="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8" name="Text Box 30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957080" y="163310"/>
              <a:ext cx="2160000" cy="792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18000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" sz="1000" dirty="0" smtClean="0">
                  <a:latin typeface="Verdana" pitchFamily="34" charset="0"/>
                </a:rPr>
                <a:t>         </a:t>
              </a: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" sz="1000" dirty="0">
                  <a:latin typeface="Verdana" pitchFamily="34" charset="0"/>
                </a:rPr>
                <a:t> </a:t>
              </a:r>
              <a:r>
                <a:rPr kumimoji="1" lang="es-ES" sz="1000" dirty="0" smtClean="0">
                  <a:latin typeface="Verdana" pitchFamily="34" charset="0"/>
                </a:rPr>
                <a:t>         </a:t>
              </a: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 smtClean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 smtClean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_tradnl" sz="800" i="1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</a:endParaRPr>
            </a:p>
          </p:txBody>
        </p:sp>
        <p:sp>
          <p:nvSpPr>
            <p:cNvPr id="50" name="Text Box 43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839415" y="1916832"/>
              <a:ext cx="2160000" cy="792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9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   </a:t>
              </a:r>
            </a:p>
            <a:p>
              <a:pPr algn="ctr" eaLnBrk="0" hangingPunct="0">
                <a:spcAft>
                  <a:spcPts val="600"/>
                </a:spcAft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9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  </a:t>
              </a:r>
              <a:endParaRPr kumimoji="1" lang="es-ES_tradnl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1" name="Text Box 27">
              <a:hlinkClick r:id="rId9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15275" y="3148435"/>
              <a:ext cx="2160000" cy="792088"/>
            </a:xfrm>
            <a:prstGeom prst="rect">
              <a:avLst/>
            </a:prstGeom>
            <a:solidFill>
              <a:srgbClr val="C00000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>
              <a:defPPr>
                <a:defRPr lang="es-ES"/>
              </a:defPPr>
              <a:lvl1pPr algn="ctr" eaLnBrk="0" hangingPunct="0">
                <a:buClr>
                  <a:srgbClr val="CC3300"/>
                </a:buClr>
                <a:buFont typeface="Wingdings" pitchFamily="2" charset="2"/>
                <a:buNone/>
                <a:defRPr kumimoji="1" sz="90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r>
                <a:rPr lang="es-ES" dirty="0"/>
                <a:t>           </a:t>
              </a:r>
              <a:endParaRPr lang="es-ES_tradnl" dirty="0"/>
            </a:p>
          </p:txBody>
        </p:sp>
        <p:sp>
          <p:nvSpPr>
            <p:cNvPr id="52" name="Text Box 30"/>
            <p:cNvSpPr txBox="1">
              <a:spLocks noChangeArrowheads="1"/>
            </p:cNvSpPr>
            <p:nvPr/>
          </p:nvSpPr>
          <p:spPr bwMode="auto">
            <a:xfrm>
              <a:off x="839417" y="497250"/>
              <a:ext cx="2160000" cy="432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18000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_tradnl" sz="800" b="1" i="1" dirty="0">
                <a:solidFill>
                  <a:schemeClr val="bg1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53" name="Text Box 25">
              <a:hlinkClick r:id="rId10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5589240"/>
              <a:ext cx="2160000" cy="792088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</a:pPr>
              <a:endParaRPr kumimoji="1" lang="es-ES_tradnl" sz="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54" name="Text Box 43"/>
            <p:cNvSpPr txBox="1">
              <a:spLocks noChangeArrowheads="1"/>
            </p:cNvSpPr>
            <p:nvPr/>
          </p:nvSpPr>
          <p:spPr bwMode="auto">
            <a:xfrm>
              <a:off x="839416" y="1196752"/>
              <a:ext cx="2160000" cy="432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1050" dirty="0">
                <a:solidFill>
                  <a:schemeClr val="bg1"/>
                </a:solidFill>
                <a:latin typeface="Candara" panose="020E0502030303020204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55" name="Text Box 43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1916832"/>
              <a:ext cx="2160000" cy="792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18000" tIns="18000" rIns="18000" bIns="0" anchor="t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</p:spTree>
  </p:cSld>
  <p:clrMapOvr>
    <a:masterClrMapping/>
  </p:clrMapOvr>
  <p:transition advTm="879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0" name="Text Box 2101"/>
          <p:cNvSpPr txBox="1">
            <a:spLocks noChangeArrowheads="1"/>
          </p:cNvSpPr>
          <p:nvPr/>
        </p:nvSpPr>
        <p:spPr bwMode="auto">
          <a:xfrm>
            <a:off x="4079776" y="3140968"/>
            <a:ext cx="2664000" cy="576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</a:pPr>
            <a:r>
              <a:rPr lang="es-ES" sz="1100" dirty="0">
                <a:solidFill>
                  <a:srgbClr val="000000"/>
                </a:solidFill>
                <a:latin typeface="Verdana" pitchFamily="34" charset="0"/>
              </a:rPr>
              <a:t>ASESORÍA JURÍDICA</a:t>
            </a:r>
          </a:p>
          <a:p>
            <a:pPr algn="ctr" eaLnBrk="0" hangingPunct="0">
              <a:lnSpc>
                <a:spcPct val="125000"/>
              </a:lnSpc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Carlos Sánchez Serra</a:t>
            </a:r>
          </a:p>
        </p:txBody>
      </p:sp>
      <p:sp>
        <p:nvSpPr>
          <p:cNvPr id="6179" name="Text Box 2171"/>
          <p:cNvSpPr txBox="1">
            <a:spLocks noChangeArrowheads="1"/>
          </p:cNvSpPr>
          <p:nvPr/>
        </p:nvSpPr>
        <p:spPr bwMode="auto">
          <a:xfrm>
            <a:off x="1415776" y="4720208"/>
            <a:ext cx="2664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ÁREA 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dirty="0">
                <a:latin typeface="Verdana" pitchFamily="34" charset="0"/>
              </a:rPr>
              <a:t>CONTENCIOSA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José Mª Pérez Martínez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182" name="Text Box 2175"/>
          <p:cNvSpPr txBox="1">
            <a:spLocks noChangeArrowheads="1"/>
          </p:cNvSpPr>
          <p:nvPr/>
        </p:nvSpPr>
        <p:spPr bwMode="auto">
          <a:xfrm>
            <a:off x="6744368" y="4720208"/>
            <a:ext cx="2664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ÁREA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CONSULTIVA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Irene Ramos Ocaña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186" name="Line 2191"/>
          <p:cNvSpPr>
            <a:spLocks noChangeShapeType="1"/>
          </p:cNvSpPr>
          <p:nvPr/>
        </p:nvSpPr>
        <p:spPr bwMode="auto">
          <a:xfrm>
            <a:off x="5375920" y="3712096"/>
            <a:ext cx="0" cy="720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9" name="Freeform 2088"/>
          <p:cNvSpPr>
            <a:spLocks/>
          </p:cNvSpPr>
          <p:nvPr/>
        </p:nvSpPr>
        <p:spPr bwMode="auto">
          <a:xfrm>
            <a:off x="2711624" y="4432176"/>
            <a:ext cx="5328592" cy="216024"/>
          </a:xfrm>
          <a:custGeom>
            <a:avLst/>
            <a:gdLst>
              <a:gd name="T0" fmla="*/ 0 w 3072"/>
              <a:gd name="T1" fmla="*/ 304800 h 96"/>
              <a:gd name="T2" fmla="*/ 0 w 3072"/>
              <a:gd name="T3" fmla="*/ 0 h 96"/>
              <a:gd name="T4" fmla="*/ 4572000 w 3072"/>
              <a:gd name="T5" fmla="*/ 0 h 96"/>
              <a:gd name="T6" fmla="*/ 4572000 w 3072"/>
              <a:gd name="T7" fmla="*/ 304800 h 96"/>
              <a:gd name="T8" fmla="*/ 0 60000 65536"/>
              <a:gd name="T9" fmla="*/ 0 60000 65536"/>
              <a:gd name="T10" fmla="*/ 0 60000 65536"/>
              <a:gd name="T11" fmla="*/ 0 60000 65536"/>
              <a:gd name="T12" fmla="*/ 0 w 3072"/>
              <a:gd name="T13" fmla="*/ 0 h 96"/>
              <a:gd name="T14" fmla="*/ 3072 w 3072"/>
              <a:gd name="T15" fmla="*/ 96 h 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2" h="96">
                <a:moveTo>
                  <a:pt x="0" y="96"/>
                </a:moveTo>
                <a:lnTo>
                  <a:pt x="0" y="0"/>
                </a:lnTo>
                <a:lnTo>
                  <a:pt x="3072" y="0"/>
                </a:lnTo>
                <a:lnTo>
                  <a:pt x="3072" y="96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89" name="Rectangle 2198"/>
          <p:cNvSpPr>
            <a:spLocks noChangeArrowheads="1"/>
          </p:cNvSpPr>
          <p:nvPr/>
        </p:nvSpPr>
        <p:spPr bwMode="auto">
          <a:xfrm>
            <a:off x="6744368" y="4644009"/>
            <a:ext cx="2664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47" name="Rectangle 60"/>
          <p:cNvSpPr>
            <a:spLocks noChangeArrowheads="1"/>
          </p:cNvSpPr>
          <p:nvPr/>
        </p:nvSpPr>
        <p:spPr bwMode="auto">
          <a:xfrm>
            <a:off x="1415776" y="4644009"/>
            <a:ext cx="2664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11805431" y="-161672"/>
            <a:ext cx="386569" cy="165370"/>
          </a:xfrm>
          <a:prstGeom prst="rect">
            <a:avLst/>
          </a:prstGeom>
        </p:spPr>
        <p:txBody>
          <a:bodyPr/>
          <a:lstStyle/>
          <a:p>
            <a:r>
              <a:rPr lang="es-ES" sz="500" dirty="0" smtClean="0">
                <a:solidFill>
                  <a:schemeClr val="bg1">
                    <a:lumMod val="75000"/>
                  </a:schemeClr>
                </a:solidFill>
              </a:rPr>
              <a:t>002</a:t>
            </a:r>
            <a:endParaRPr lang="es-E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9" name="Text Box 2101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10560049" y="2636912"/>
            <a:ext cx="1152525" cy="144016"/>
          </a:xfrm>
          <a:prstGeom prst="rect">
            <a:avLst/>
          </a:prstGeom>
          <a:solidFill>
            <a:srgbClr val="B2B2B2"/>
          </a:solidFill>
          <a:ln w="635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" sz="800" dirty="0">
                <a:solidFill>
                  <a:schemeClr val="bg1"/>
                </a:solidFill>
                <a:latin typeface="Verdana" pitchFamily="34" charset="0"/>
              </a:rPr>
              <a:t>VOLVER </a:t>
            </a:r>
            <a:r>
              <a:rPr kumimoji="1" lang="es-ES" sz="800" dirty="0" smtClean="0">
                <a:solidFill>
                  <a:schemeClr val="bg1"/>
                </a:solidFill>
                <a:latin typeface="Verdana" pitchFamily="34" charset="0"/>
              </a:rPr>
              <a:t>A GENERAL</a:t>
            </a:r>
            <a:endParaRPr kumimoji="1" lang="es-ES" sz="8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30" name="Flecha curvada hacia arriba 29"/>
          <p:cNvSpPr/>
          <p:nvPr/>
        </p:nvSpPr>
        <p:spPr>
          <a:xfrm rot="15724225">
            <a:off x="11578348" y="2462913"/>
            <a:ext cx="301791" cy="216024"/>
          </a:xfrm>
          <a:prstGeom prst="curvedUpArrow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65" name="Imagen 6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59310" y="195813"/>
            <a:ext cx="2431074" cy="411778"/>
          </a:xfrm>
          <a:prstGeom prst="rect">
            <a:avLst/>
          </a:prstGeom>
        </p:spPr>
      </p:pic>
      <p:grpSp>
        <p:nvGrpSpPr>
          <p:cNvPr id="33" name="Grupo 32"/>
          <p:cNvGrpSpPr/>
          <p:nvPr/>
        </p:nvGrpSpPr>
        <p:grpSpPr>
          <a:xfrm>
            <a:off x="10488488" y="1340768"/>
            <a:ext cx="1249131" cy="1008112"/>
            <a:chOff x="839415" y="163310"/>
            <a:chExt cx="7704617" cy="6218018"/>
          </a:xfrm>
        </p:grpSpPr>
        <p:sp>
          <p:nvSpPr>
            <p:cNvPr id="34" name="Line 24"/>
            <p:cNvSpPr>
              <a:spLocks noChangeShapeType="1"/>
            </p:cNvSpPr>
            <p:nvPr/>
          </p:nvSpPr>
          <p:spPr bwMode="auto">
            <a:xfrm>
              <a:off x="1919536" y="863064"/>
              <a:ext cx="856" cy="156838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 flipV="1">
              <a:off x="3215680" y="4749984"/>
              <a:ext cx="5184000" cy="14502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37" name="Line 34"/>
            <p:cNvSpPr>
              <a:spLocks noChangeShapeType="1"/>
            </p:cNvSpPr>
            <p:nvPr/>
          </p:nvSpPr>
          <p:spPr bwMode="auto">
            <a:xfrm flipV="1">
              <a:off x="2770416" y="723784"/>
              <a:ext cx="3208233" cy="1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39" name="Line 34"/>
            <p:cNvSpPr>
              <a:spLocks noChangeShapeType="1"/>
            </p:cNvSpPr>
            <p:nvPr/>
          </p:nvSpPr>
          <p:spPr bwMode="auto">
            <a:xfrm>
              <a:off x="2562810" y="2348880"/>
              <a:ext cx="3834000" cy="1457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0" name="Line 34"/>
            <p:cNvSpPr>
              <a:spLocks noChangeShapeType="1"/>
            </p:cNvSpPr>
            <p:nvPr/>
          </p:nvSpPr>
          <p:spPr bwMode="auto">
            <a:xfrm flipV="1">
              <a:off x="3215680" y="5984307"/>
              <a:ext cx="5184000" cy="1954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1" name="Line 34"/>
            <p:cNvSpPr>
              <a:spLocks noChangeShapeType="1"/>
            </p:cNvSpPr>
            <p:nvPr/>
          </p:nvSpPr>
          <p:spPr bwMode="auto">
            <a:xfrm>
              <a:off x="3215680" y="3543754"/>
              <a:ext cx="5184000" cy="1451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2" name="Text Box 27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09899" y="5589284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marL="449263"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" sz="8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3" name="Line 24"/>
            <p:cNvSpPr>
              <a:spLocks noChangeShapeType="1"/>
            </p:cNvSpPr>
            <p:nvPr/>
          </p:nvSpPr>
          <p:spPr bwMode="auto">
            <a:xfrm>
              <a:off x="5894890" y="936931"/>
              <a:ext cx="3656" cy="508680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4" name="Text Box 25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15273" y="4361235"/>
              <a:ext cx="2160000" cy="792000"/>
            </a:xfrm>
            <a:prstGeom prst="rect">
              <a:avLst/>
            </a:prstGeom>
            <a:solidFill>
              <a:srgbClr val="C00000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>
              <a:defPPr>
                <a:defRPr lang="es-ES"/>
              </a:defPPr>
              <a:lvl1pPr algn="ctr" eaLnBrk="0" hangingPunct="0">
                <a:buClr>
                  <a:srgbClr val="CC3300"/>
                </a:buClr>
                <a:buFont typeface="Wingdings" pitchFamily="2" charset="2"/>
                <a:buNone/>
                <a:defRPr kumimoji="1" sz="90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endParaRPr lang="es-ES_tradnl" dirty="0"/>
            </a:p>
          </p:txBody>
        </p:sp>
        <p:sp>
          <p:nvSpPr>
            <p:cNvPr id="45" name="Text Box 26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3148435"/>
              <a:ext cx="2160000" cy="79208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180000" rIns="0" bIns="0" anchor="ctr"/>
            <a:lstStyle/>
            <a:p>
              <a:pPr algn="ctr" eaLnBrk="0" hangingPunct="0">
                <a:buClr>
                  <a:srgbClr val="CC3300"/>
                </a:buClr>
              </a:pPr>
              <a:endParaRPr kumimoji="1" lang="es-ES_tradnl" sz="800" i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6" name="Text Box 29">
              <a:hlinkClick r:id="rId7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4361235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36000" rIns="0" bIns="36000" anchor="ctr"/>
            <a:lstStyle/>
            <a:p>
              <a:pPr marL="539750" algn="ctr" eaLnBrk="0" hangingPunct="0">
                <a:spcAft>
                  <a:spcPts val="600"/>
                </a:spcAft>
              </a:pPr>
              <a:endParaRPr lang="es-ES" sz="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8" name="Text Box 30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957080" y="163310"/>
              <a:ext cx="2160000" cy="792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18000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" sz="1000" dirty="0" smtClean="0">
                  <a:latin typeface="Verdana" pitchFamily="34" charset="0"/>
                </a:rPr>
                <a:t>         </a:t>
              </a: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" sz="1000" dirty="0">
                  <a:latin typeface="Verdana" pitchFamily="34" charset="0"/>
                </a:rPr>
                <a:t> </a:t>
              </a:r>
              <a:r>
                <a:rPr kumimoji="1" lang="es-ES" sz="1000" dirty="0" smtClean="0">
                  <a:latin typeface="Verdana" pitchFamily="34" charset="0"/>
                </a:rPr>
                <a:t>         </a:t>
              </a: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 smtClean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 smtClean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_tradnl" sz="800" i="1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</a:endParaRPr>
            </a:p>
          </p:txBody>
        </p:sp>
        <p:sp>
          <p:nvSpPr>
            <p:cNvPr id="66" name="Text Box 43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839415" y="1916832"/>
              <a:ext cx="2160000" cy="792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9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   </a:t>
              </a:r>
            </a:p>
            <a:p>
              <a:pPr algn="ctr" eaLnBrk="0" hangingPunct="0">
                <a:spcAft>
                  <a:spcPts val="600"/>
                </a:spcAft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9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  </a:t>
              </a:r>
              <a:endParaRPr kumimoji="1" lang="es-ES_tradnl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7" name="Text Box 27">
              <a:hlinkClick r:id="rId9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15275" y="3148435"/>
              <a:ext cx="2160000" cy="79208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>
              <a:defPPr>
                <a:defRPr lang="es-ES"/>
              </a:defPPr>
              <a:lvl1pPr algn="ctr" eaLnBrk="0" hangingPunct="0">
                <a:buClr>
                  <a:srgbClr val="CC3300"/>
                </a:buClr>
                <a:buFont typeface="Wingdings" pitchFamily="2" charset="2"/>
                <a:buNone/>
                <a:defRPr kumimoji="1" sz="90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r>
                <a:rPr lang="es-ES" dirty="0"/>
                <a:t>           </a:t>
              </a:r>
              <a:endParaRPr lang="es-ES_tradnl" dirty="0"/>
            </a:p>
          </p:txBody>
        </p:sp>
        <p:sp>
          <p:nvSpPr>
            <p:cNvPr id="68" name="Text Box 30"/>
            <p:cNvSpPr txBox="1">
              <a:spLocks noChangeArrowheads="1"/>
            </p:cNvSpPr>
            <p:nvPr/>
          </p:nvSpPr>
          <p:spPr bwMode="auto">
            <a:xfrm>
              <a:off x="839417" y="497250"/>
              <a:ext cx="2160000" cy="432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18000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_tradnl" sz="800" b="1" i="1" dirty="0">
                <a:solidFill>
                  <a:schemeClr val="bg1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69" name="Text Box 25">
              <a:hlinkClick r:id="rId10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5589240"/>
              <a:ext cx="2160000" cy="792088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</a:pPr>
              <a:endParaRPr kumimoji="1" lang="es-ES_tradnl" sz="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70" name="Text Box 43"/>
            <p:cNvSpPr txBox="1">
              <a:spLocks noChangeArrowheads="1"/>
            </p:cNvSpPr>
            <p:nvPr/>
          </p:nvSpPr>
          <p:spPr bwMode="auto">
            <a:xfrm>
              <a:off x="839416" y="1196752"/>
              <a:ext cx="2160000" cy="432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1050" dirty="0">
                <a:solidFill>
                  <a:schemeClr val="bg1"/>
                </a:solidFill>
                <a:latin typeface="Candara" panose="020E0502030303020204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71" name="Text Box 43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1916832"/>
              <a:ext cx="2160000" cy="792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18000" tIns="18000" rIns="18000" bIns="0" anchor="t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</p:spTree>
  </p:cSld>
  <p:clrMapOvr>
    <a:masterClrMapping/>
  </p:clrMapOvr>
  <p:transition advTm="816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11903968" y="-188640"/>
            <a:ext cx="288032" cy="188640"/>
          </a:xfrm>
          <a:prstGeom prst="rect">
            <a:avLst/>
          </a:prstGeom>
        </p:spPr>
        <p:txBody>
          <a:bodyPr/>
          <a:lstStyle/>
          <a:p>
            <a:r>
              <a:rPr lang="es-ES" sz="500" dirty="0" smtClean="0">
                <a:solidFill>
                  <a:schemeClr val="bg1">
                    <a:lumMod val="75000"/>
                  </a:schemeClr>
                </a:solidFill>
              </a:rPr>
              <a:t>008</a:t>
            </a:r>
            <a:endParaRPr lang="es-E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4" name="Text Box 2101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10560049" y="2636912"/>
            <a:ext cx="1152525" cy="144016"/>
          </a:xfrm>
          <a:prstGeom prst="rect">
            <a:avLst/>
          </a:prstGeom>
          <a:solidFill>
            <a:srgbClr val="B2B2B2"/>
          </a:solidFill>
          <a:ln w="635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" sz="800" dirty="0">
                <a:solidFill>
                  <a:schemeClr val="bg1"/>
                </a:solidFill>
                <a:latin typeface="Verdana" pitchFamily="34" charset="0"/>
              </a:rPr>
              <a:t>VOLVER </a:t>
            </a:r>
            <a:r>
              <a:rPr kumimoji="1" lang="es-ES" sz="800" dirty="0" smtClean="0">
                <a:solidFill>
                  <a:schemeClr val="bg1"/>
                </a:solidFill>
                <a:latin typeface="Verdana" pitchFamily="34" charset="0"/>
              </a:rPr>
              <a:t>A GENERAL</a:t>
            </a:r>
            <a:endParaRPr kumimoji="1" lang="es-ES" sz="8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55" name="Flecha curvada hacia arriba 54"/>
          <p:cNvSpPr/>
          <p:nvPr/>
        </p:nvSpPr>
        <p:spPr>
          <a:xfrm rot="15724225">
            <a:off x="11578348" y="2462913"/>
            <a:ext cx="301791" cy="216024"/>
          </a:xfrm>
          <a:prstGeom prst="curvedUpArrow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75" name="Imagen 7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59310" y="195813"/>
            <a:ext cx="2431074" cy="411778"/>
          </a:xfrm>
          <a:prstGeom prst="rect">
            <a:avLst/>
          </a:prstGeom>
        </p:spPr>
      </p:pic>
      <p:grpSp>
        <p:nvGrpSpPr>
          <p:cNvPr id="42" name="Grupo 41"/>
          <p:cNvGrpSpPr/>
          <p:nvPr/>
        </p:nvGrpSpPr>
        <p:grpSpPr>
          <a:xfrm>
            <a:off x="10488488" y="1340768"/>
            <a:ext cx="1249131" cy="1008112"/>
            <a:chOff x="839415" y="163310"/>
            <a:chExt cx="7704617" cy="6218018"/>
          </a:xfrm>
        </p:grpSpPr>
        <p:sp>
          <p:nvSpPr>
            <p:cNvPr id="43" name="Line 24"/>
            <p:cNvSpPr>
              <a:spLocks noChangeShapeType="1"/>
            </p:cNvSpPr>
            <p:nvPr/>
          </p:nvSpPr>
          <p:spPr bwMode="auto">
            <a:xfrm>
              <a:off x="1919536" y="863064"/>
              <a:ext cx="856" cy="156838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4" name="Line 34"/>
            <p:cNvSpPr>
              <a:spLocks noChangeShapeType="1"/>
            </p:cNvSpPr>
            <p:nvPr/>
          </p:nvSpPr>
          <p:spPr bwMode="auto">
            <a:xfrm flipV="1">
              <a:off x="3215680" y="4749984"/>
              <a:ext cx="5184000" cy="14502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5" name="Line 34"/>
            <p:cNvSpPr>
              <a:spLocks noChangeShapeType="1"/>
            </p:cNvSpPr>
            <p:nvPr/>
          </p:nvSpPr>
          <p:spPr bwMode="auto">
            <a:xfrm flipV="1">
              <a:off x="2770416" y="723784"/>
              <a:ext cx="3208233" cy="1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6" name="Line 34"/>
            <p:cNvSpPr>
              <a:spLocks noChangeShapeType="1"/>
            </p:cNvSpPr>
            <p:nvPr/>
          </p:nvSpPr>
          <p:spPr bwMode="auto">
            <a:xfrm>
              <a:off x="2562810" y="2348880"/>
              <a:ext cx="3834000" cy="1457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8" name="Line 34"/>
            <p:cNvSpPr>
              <a:spLocks noChangeShapeType="1"/>
            </p:cNvSpPr>
            <p:nvPr/>
          </p:nvSpPr>
          <p:spPr bwMode="auto">
            <a:xfrm flipV="1">
              <a:off x="3215680" y="5984307"/>
              <a:ext cx="5184000" cy="1954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50" name="Line 34"/>
            <p:cNvSpPr>
              <a:spLocks noChangeShapeType="1"/>
            </p:cNvSpPr>
            <p:nvPr/>
          </p:nvSpPr>
          <p:spPr bwMode="auto">
            <a:xfrm>
              <a:off x="3215680" y="3543754"/>
              <a:ext cx="5184000" cy="1451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52" name="Text Box 27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09899" y="5589284"/>
              <a:ext cx="2160000" cy="792000"/>
            </a:xfrm>
            <a:prstGeom prst="rect">
              <a:avLst/>
            </a:prstGeom>
            <a:solidFill>
              <a:srgbClr val="C00000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>
              <a:defPPr>
                <a:defRPr lang="es-ES"/>
              </a:defPPr>
              <a:lvl1pPr algn="ctr" eaLnBrk="0" hangingPunct="0">
                <a:buClr>
                  <a:srgbClr val="CC3300"/>
                </a:buClr>
                <a:buFont typeface="Wingdings" pitchFamily="2" charset="2"/>
                <a:buNone/>
                <a:defRPr kumimoji="1" sz="90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endParaRPr lang="es-ES" dirty="0"/>
            </a:p>
          </p:txBody>
        </p:sp>
        <p:sp>
          <p:nvSpPr>
            <p:cNvPr id="53" name="Line 24"/>
            <p:cNvSpPr>
              <a:spLocks noChangeShapeType="1"/>
            </p:cNvSpPr>
            <p:nvPr/>
          </p:nvSpPr>
          <p:spPr bwMode="auto">
            <a:xfrm>
              <a:off x="5894890" y="936931"/>
              <a:ext cx="3656" cy="508680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78" name="Text Box 25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15273" y="4361235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1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79" name="Text Box 26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3148435"/>
              <a:ext cx="2160000" cy="79208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180000" rIns="0" bIns="0" anchor="ctr"/>
            <a:lstStyle/>
            <a:p>
              <a:pPr algn="ctr" eaLnBrk="0" hangingPunct="0">
                <a:buClr>
                  <a:srgbClr val="CC3300"/>
                </a:buClr>
              </a:pPr>
              <a:endParaRPr kumimoji="1" lang="es-ES_tradnl" sz="800" i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80" name="Text Box 29">
              <a:hlinkClick r:id="rId7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4361235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36000" rIns="0" bIns="36000" anchor="ctr"/>
            <a:lstStyle/>
            <a:p>
              <a:pPr marL="539750" algn="ctr" eaLnBrk="0" hangingPunct="0">
                <a:spcAft>
                  <a:spcPts val="600"/>
                </a:spcAft>
              </a:pPr>
              <a:endParaRPr lang="es-ES" sz="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81" name="Text Box 30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957080" y="163310"/>
              <a:ext cx="2160000" cy="792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18000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" sz="1000" dirty="0" smtClean="0">
                  <a:latin typeface="Verdana" pitchFamily="34" charset="0"/>
                </a:rPr>
                <a:t>         </a:t>
              </a: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" sz="1000" dirty="0">
                  <a:latin typeface="Verdana" pitchFamily="34" charset="0"/>
                </a:rPr>
                <a:t> </a:t>
              </a:r>
              <a:r>
                <a:rPr kumimoji="1" lang="es-ES" sz="1000" dirty="0" smtClean="0">
                  <a:latin typeface="Verdana" pitchFamily="34" charset="0"/>
                </a:rPr>
                <a:t>         </a:t>
              </a: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 smtClean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 smtClean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_tradnl" sz="800" i="1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</a:endParaRPr>
            </a:p>
          </p:txBody>
        </p:sp>
        <p:sp>
          <p:nvSpPr>
            <p:cNvPr id="82" name="Text Box 43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839415" y="1916832"/>
              <a:ext cx="2160000" cy="792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9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   </a:t>
              </a:r>
            </a:p>
            <a:p>
              <a:pPr algn="ctr" eaLnBrk="0" hangingPunct="0">
                <a:spcAft>
                  <a:spcPts val="600"/>
                </a:spcAft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9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  </a:t>
              </a:r>
              <a:endParaRPr kumimoji="1" lang="es-ES_tradnl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83" name="Text Box 27">
              <a:hlinkClick r:id="rId9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15275" y="3148435"/>
              <a:ext cx="2160000" cy="79208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>
              <a:defPPr>
                <a:defRPr lang="es-ES"/>
              </a:defPPr>
              <a:lvl1pPr algn="ctr" eaLnBrk="0" hangingPunct="0">
                <a:buClr>
                  <a:srgbClr val="CC3300"/>
                </a:buClr>
                <a:buFont typeface="Wingdings" pitchFamily="2" charset="2"/>
                <a:buNone/>
                <a:defRPr kumimoji="1" sz="90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r>
                <a:rPr lang="es-ES" dirty="0"/>
                <a:t>           </a:t>
              </a:r>
              <a:endParaRPr lang="es-ES_tradnl" dirty="0"/>
            </a:p>
          </p:txBody>
        </p:sp>
        <p:sp>
          <p:nvSpPr>
            <p:cNvPr id="84" name="Text Box 30"/>
            <p:cNvSpPr txBox="1">
              <a:spLocks noChangeArrowheads="1"/>
            </p:cNvSpPr>
            <p:nvPr/>
          </p:nvSpPr>
          <p:spPr bwMode="auto">
            <a:xfrm>
              <a:off x="839417" y="497250"/>
              <a:ext cx="2160000" cy="432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18000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_tradnl" sz="800" b="1" i="1" dirty="0">
                <a:solidFill>
                  <a:schemeClr val="bg1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85" name="Text Box 25">
              <a:hlinkClick r:id="rId10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5589240"/>
              <a:ext cx="2160000" cy="792088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</a:pPr>
              <a:endParaRPr kumimoji="1" lang="es-ES_tradnl" sz="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86" name="Text Box 43"/>
            <p:cNvSpPr txBox="1">
              <a:spLocks noChangeArrowheads="1"/>
            </p:cNvSpPr>
            <p:nvPr/>
          </p:nvSpPr>
          <p:spPr bwMode="auto">
            <a:xfrm>
              <a:off x="839416" y="1196752"/>
              <a:ext cx="2160000" cy="432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1050" dirty="0">
                <a:solidFill>
                  <a:schemeClr val="bg1"/>
                </a:solidFill>
                <a:latin typeface="Candara" panose="020E0502030303020204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87" name="Text Box 43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1916832"/>
              <a:ext cx="2160000" cy="792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18000" tIns="18000" rIns="18000" bIns="0" anchor="t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41" name="Text Box 2101"/>
          <p:cNvSpPr txBox="1">
            <a:spLocks noChangeArrowheads="1"/>
          </p:cNvSpPr>
          <p:nvPr/>
        </p:nvSpPr>
        <p:spPr bwMode="auto">
          <a:xfrm>
            <a:off x="3935760" y="3140968"/>
            <a:ext cx="2952328" cy="715144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</a:pPr>
            <a:r>
              <a:rPr lang="es-ES" sz="1100" dirty="0">
                <a:solidFill>
                  <a:srgbClr val="000000"/>
                </a:solidFill>
                <a:latin typeface="Verdana" pitchFamily="34" charset="0"/>
              </a:rPr>
              <a:t>RECURSOS HUMANOS, TECNOLOGÍA </a:t>
            </a:r>
          </a:p>
          <a:p>
            <a:pPr algn="ctr" eaLnBrk="0" hangingPunct="0">
              <a:lnSpc>
                <a:spcPct val="125000"/>
              </a:lnSpc>
            </a:pPr>
            <a:r>
              <a:rPr lang="es-ES" sz="1100" dirty="0">
                <a:solidFill>
                  <a:srgbClr val="000000"/>
                </a:solidFill>
                <a:latin typeface="Verdana" pitchFamily="34" charset="0"/>
              </a:rPr>
              <a:t>Y SERVICIOS GENERALES</a:t>
            </a:r>
          </a:p>
          <a:p>
            <a:pPr algn="ctr" eaLnBrk="0" hangingPunct="0">
              <a:lnSpc>
                <a:spcPct val="125000"/>
              </a:lnSpc>
            </a:pPr>
            <a:r>
              <a:rPr kumimoji="1" lang="es-ES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Juan José Águila-</a:t>
            </a:r>
            <a:r>
              <a:rPr kumimoji="1" lang="es-ES" sz="1100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Collantes</a:t>
            </a:r>
            <a:r>
              <a:rPr kumimoji="1" lang="es-ES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Sánchez</a:t>
            </a:r>
          </a:p>
        </p:txBody>
      </p:sp>
      <p:sp>
        <p:nvSpPr>
          <p:cNvPr id="56" name="Text Box 2171"/>
          <p:cNvSpPr txBox="1">
            <a:spLocks noChangeArrowheads="1"/>
          </p:cNvSpPr>
          <p:nvPr/>
        </p:nvSpPr>
        <p:spPr bwMode="auto">
          <a:xfrm>
            <a:off x="731552" y="4720208"/>
            <a:ext cx="2664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n-GB" sz="1100" dirty="0">
                <a:latin typeface="Verdana" pitchFamily="34" charset="0"/>
              </a:rPr>
              <a:t>ÁREA DE 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" sz="1100" dirty="0">
                <a:latin typeface="Verdana" pitchFamily="34" charset="0"/>
              </a:rPr>
              <a:t>RECURSOS </a:t>
            </a:r>
            <a:r>
              <a:rPr kumimoji="1" lang="es-ES" sz="1100" dirty="0" smtClean="0">
                <a:latin typeface="Verdana" pitchFamily="34" charset="0"/>
              </a:rPr>
              <a:t>HUMANOS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7" name="Text Box 2175"/>
          <p:cNvSpPr txBox="1">
            <a:spLocks noChangeArrowheads="1"/>
          </p:cNvSpPr>
          <p:nvPr/>
        </p:nvSpPr>
        <p:spPr bwMode="auto">
          <a:xfrm>
            <a:off x="4079600" y="4720208"/>
            <a:ext cx="2664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" sz="1100" dirty="0">
                <a:latin typeface="Verdana" pitchFamily="34" charset="0"/>
              </a:rPr>
              <a:t>ÁREA DE TECNOLOGÍA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Julio C. González Morato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8" name="Line 2191"/>
          <p:cNvSpPr>
            <a:spLocks noChangeShapeType="1"/>
          </p:cNvSpPr>
          <p:nvPr/>
        </p:nvSpPr>
        <p:spPr bwMode="auto">
          <a:xfrm>
            <a:off x="5411600" y="3856176"/>
            <a:ext cx="0" cy="792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9" name="Text Box 2175"/>
          <p:cNvSpPr txBox="1">
            <a:spLocks noChangeArrowheads="1"/>
          </p:cNvSpPr>
          <p:nvPr/>
        </p:nvSpPr>
        <p:spPr bwMode="auto">
          <a:xfrm>
            <a:off x="7419055" y="4720208"/>
            <a:ext cx="2808312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" sz="1100" dirty="0">
                <a:latin typeface="Verdana" pitchFamily="34" charset="0"/>
              </a:rPr>
              <a:t>ÁREA DE SEGURIDAD INSTITUCIONAL Y </a:t>
            </a:r>
            <a:r>
              <a:rPr kumimoji="1" lang="es-ES_tradnl" sz="1100" dirty="0">
                <a:latin typeface="Verdana" pitchFamily="34" charset="0"/>
              </a:rPr>
              <a:t>SERVICIOS GENERALES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Jose </a:t>
            </a: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Manuel Huertas Pantoja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60" name="Conector recto 59"/>
          <p:cNvCxnSpPr/>
          <p:nvPr/>
        </p:nvCxnSpPr>
        <p:spPr>
          <a:xfrm>
            <a:off x="5411600" y="4036089"/>
            <a:ext cx="266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 Box 51"/>
          <p:cNvSpPr txBox="1">
            <a:spLocks noChangeArrowheads="1"/>
          </p:cNvSpPr>
          <p:nvPr/>
        </p:nvSpPr>
        <p:spPr bwMode="auto">
          <a:xfrm>
            <a:off x="8075896" y="3784104"/>
            <a:ext cx="2160116" cy="54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" sz="1100" dirty="0">
                <a:latin typeface="Verdana" pitchFamily="34" charset="0"/>
              </a:rPr>
              <a:t>ADJUNTA A DIRECCIÓN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</a:rPr>
              <a:t>Rosario Romero Muñoz</a:t>
            </a:r>
            <a:endParaRPr kumimoji="1" lang="es-ES" sz="1100" dirty="0">
              <a:latin typeface="Verdana" pitchFamily="34" charset="0"/>
            </a:endParaRPr>
          </a:p>
        </p:txBody>
      </p:sp>
      <p:sp>
        <p:nvSpPr>
          <p:cNvPr id="62" name="Freeform 2088"/>
          <p:cNvSpPr>
            <a:spLocks/>
          </p:cNvSpPr>
          <p:nvPr/>
        </p:nvSpPr>
        <p:spPr bwMode="auto">
          <a:xfrm>
            <a:off x="2063552" y="4432176"/>
            <a:ext cx="6768752" cy="216000"/>
          </a:xfrm>
          <a:custGeom>
            <a:avLst/>
            <a:gdLst>
              <a:gd name="T0" fmla="*/ 0 w 3072"/>
              <a:gd name="T1" fmla="*/ 304800 h 96"/>
              <a:gd name="T2" fmla="*/ 0 w 3072"/>
              <a:gd name="T3" fmla="*/ 0 h 96"/>
              <a:gd name="T4" fmla="*/ 4572000 w 3072"/>
              <a:gd name="T5" fmla="*/ 0 h 96"/>
              <a:gd name="T6" fmla="*/ 4572000 w 3072"/>
              <a:gd name="T7" fmla="*/ 304800 h 96"/>
              <a:gd name="T8" fmla="*/ 0 60000 65536"/>
              <a:gd name="T9" fmla="*/ 0 60000 65536"/>
              <a:gd name="T10" fmla="*/ 0 60000 65536"/>
              <a:gd name="T11" fmla="*/ 0 60000 65536"/>
              <a:gd name="T12" fmla="*/ 0 w 3072"/>
              <a:gd name="T13" fmla="*/ 0 h 96"/>
              <a:gd name="T14" fmla="*/ 3072 w 3072"/>
              <a:gd name="T15" fmla="*/ 96 h 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2" h="96">
                <a:moveTo>
                  <a:pt x="0" y="96"/>
                </a:moveTo>
                <a:lnTo>
                  <a:pt x="0" y="0"/>
                </a:lnTo>
                <a:lnTo>
                  <a:pt x="3072" y="0"/>
                </a:lnTo>
                <a:lnTo>
                  <a:pt x="3072" y="96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3" name="Rectangle 2198"/>
          <p:cNvSpPr>
            <a:spLocks noChangeArrowheads="1"/>
          </p:cNvSpPr>
          <p:nvPr/>
        </p:nvSpPr>
        <p:spPr bwMode="auto">
          <a:xfrm>
            <a:off x="4079600" y="4644009"/>
            <a:ext cx="2664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64" name="Rectangle 2198"/>
          <p:cNvSpPr>
            <a:spLocks noChangeArrowheads="1"/>
          </p:cNvSpPr>
          <p:nvPr/>
        </p:nvSpPr>
        <p:spPr bwMode="auto">
          <a:xfrm>
            <a:off x="7419055" y="4644009"/>
            <a:ext cx="2808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65" name="Rectangle 60"/>
          <p:cNvSpPr>
            <a:spLocks noChangeArrowheads="1"/>
          </p:cNvSpPr>
          <p:nvPr/>
        </p:nvSpPr>
        <p:spPr bwMode="auto">
          <a:xfrm>
            <a:off x="731552" y="4644009"/>
            <a:ext cx="2664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522421"/>
      </p:ext>
    </p:extLst>
  </p:cSld>
  <p:clrMapOvr>
    <a:masterClrMapping/>
  </p:clrMapOvr>
  <p:transition advTm="896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 Box 78"/>
          <p:cNvSpPr txBox="1">
            <a:spLocks noChangeArrowheads="1"/>
          </p:cNvSpPr>
          <p:nvPr/>
        </p:nvSpPr>
        <p:spPr bwMode="auto">
          <a:xfrm>
            <a:off x="2783632" y="4005064"/>
            <a:ext cx="2232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ÁREA DE 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PROYECTOS Y OBRAS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0" name="Rectangle 79"/>
          <p:cNvSpPr>
            <a:spLocks noChangeArrowheads="1"/>
          </p:cNvSpPr>
          <p:nvPr/>
        </p:nvSpPr>
        <p:spPr bwMode="auto">
          <a:xfrm>
            <a:off x="2783632" y="3928865"/>
            <a:ext cx="2232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66" name="Rectangle 125"/>
          <p:cNvSpPr>
            <a:spLocks noChangeArrowheads="1"/>
          </p:cNvSpPr>
          <p:nvPr/>
        </p:nvSpPr>
        <p:spPr bwMode="auto">
          <a:xfrm>
            <a:off x="5663952" y="3928865"/>
            <a:ext cx="2232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67" name="Text Box 51"/>
          <p:cNvSpPr txBox="1">
            <a:spLocks noChangeArrowheads="1"/>
          </p:cNvSpPr>
          <p:nvPr/>
        </p:nvSpPr>
        <p:spPr bwMode="auto">
          <a:xfrm>
            <a:off x="5663952" y="4005064"/>
            <a:ext cx="2232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ÁREA DE GESTIÓN 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" sz="1100" dirty="0">
                <a:latin typeface="Verdana" pitchFamily="34" charset="0"/>
              </a:rPr>
              <a:t>DE CONSTRUCCIÓN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Moisés Ares Esteve</a:t>
            </a:r>
            <a:endParaRPr kumimoji="1" lang="es-ES" sz="1100" dirty="0">
              <a:latin typeface="Verdana" pitchFamily="34" charset="0"/>
            </a:endParaRPr>
          </a:p>
        </p:txBody>
      </p:sp>
      <p:sp>
        <p:nvSpPr>
          <p:cNvPr id="117" name="Line 2191"/>
          <p:cNvSpPr>
            <a:spLocks noChangeShapeType="1"/>
          </p:cNvSpPr>
          <p:nvPr/>
        </p:nvSpPr>
        <p:spPr bwMode="auto">
          <a:xfrm>
            <a:off x="4079776" y="5004072"/>
            <a:ext cx="0" cy="216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23" name="Freeform 2088"/>
          <p:cNvSpPr>
            <a:spLocks/>
          </p:cNvSpPr>
          <p:nvPr/>
        </p:nvSpPr>
        <p:spPr bwMode="auto">
          <a:xfrm>
            <a:off x="3935760" y="3717032"/>
            <a:ext cx="2880320" cy="215256"/>
          </a:xfrm>
          <a:custGeom>
            <a:avLst/>
            <a:gdLst>
              <a:gd name="T0" fmla="*/ 0 w 3072"/>
              <a:gd name="T1" fmla="*/ 304800 h 96"/>
              <a:gd name="T2" fmla="*/ 0 w 3072"/>
              <a:gd name="T3" fmla="*/ 0 h 96"/>
              <a:gd name="T4" fmla="*/ 4572000 w 3072"/>
              <a:gd name="T5" fmla="*/ 0 h 96"/>
              <a:gd name="T6" fmla="*/ 4572000 w 3072"/>
              <a:gd name="T7" fmla="*/ 304800 h 96"/>
              <a:gd name="T8" fmla="*/ 0 60000 65536"/>
              <a:gd name="T9" fmla="*/ 0 60000 65536"/>
              <a:gd name="T10" fmla="*/ 0 60000 65536"/>
              <a:gd name="T11" fmla="*/ 0 60000 65536"/>
              <a:gd name="T12" fmla="*/ 0 w 3072"/>
              <a:gd name="T13" fmla="*/ 0 h 96"/>
              <a:gd name="T14" fmla="*/ 3072 w 3072"/>
              <a:gd name="T15" fmla="*/ 96 h 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2" h="96">
                <a:moveTo>
                  <a:pt x="0" y="96"/>
                </a:moveTo>
                <a:lnTo>
                  <a:pt x="0" y="0"/>
                </a:lnTo>
                <a:lnTo>
                  <a:pt x="3072" y="0"/>
                </a:lnTo>
                <a:lnTo>
                  <a:pt x="3072" y="96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5" name="Line 75"/>
          <p:cNvSpPr>
            <a:spLocks noChangeShapeType="1"/>
          </p:cNvSpPr>
          <p:nvPr/>
        </p:nvSpPr>
        <p:spPr bwMode="auto">
          <a:xfrm flipV="1">
            <a:off x="5375920" y="3068960"/>
            <a:ext cx="0" cy="1944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5" name="Text Box 51"/>
          <p:cNvSpPr txBox="1">
            <a:spLocks noChangeArrowheads="1"/>
          </p:cNvSpPr>
          <p:nvPr/>
        </p:nvSpPr>
        <p:spPr bwMode="auto">
          <a:xfrm>
            <a:off x="2999656" y="5301208"/>
            <a:ext cx="2232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ÁREA DE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 smtClean="0">
                <a:latin typeface="Verdana" pitchFamily="34" charset="0"/>
              </a:rPr>
              <a:t>VALORACIONES</a:t>
            </a:r>
            <a:endParaRPr kumimoji="1" lang="es-ES_tradnl" sz="1100" dirty="0">
              <a:latin typeface="Verdana" pitchFamily="34" charset="0"/>
            </a:endParaRP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Carlos Irisarri Martínez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6" name="Rectangle 125"/>
          <p:cNvSpPr>
            <a:spLocks noChangeArrowheads="1"/>
          </p:cNvSpPr>
          <p:nvPr/>
        </p:nvSpPr>
        <p:spPr bwMode="auto">
          <a:xfrm>
            <a:off x="7896200" y="5225009"/>
            <a:ext cx="2232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47" name="Text Box 51"/>
          <p:cNvSpPr txBox="1">
            <a:spLocks noChangeArrowheads="1"/>
          </p:cNvSpPr>
          <p:nvPr/>
        </p:nvSpPr>
        <p:spPr bwMode="auto">
          <a:xfrm>
            <a:off x="7896200" y="5301208"/>
            <a:ext cx="2232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ÁREA </a:t>
            </a:r>
            <a:r>
              <a:rPr kumimoji="1" lang="es-ES_tradnl" sz="1100" dirty="0" smtClean="0">
                <a:latin typeface="Verdana" pitchFamily="34" charset="0"/>
              </a:rPr>
              <a:t>DE ADMINISTRACIÓN </a:t>
            </a:r>
            <a:r>
              <a:rPr kumimoji="1" lang="es-ES_tradnl" sz="1100" dirty="0">
                <a:latin typeface="Verdana" pitchFamily="34" charset="0"/>
              </a:rPr>
              <a:t>DE </a:t>
            </a:r>
            <a:r>
              <a:rPr kumimoji="1" lang="es-ES_tradnl" sz="1100" dirty="0" smtClean="0">
                <a:latin typeface="Verdana" pitchFamily="34" charset="0"/>
              </a:rPr>
              <a:t>INMUEBLES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María </a:t>
            </a: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Carabaña Pérez</a:t>
            </a:r>
          </a:p>
        </p:txBody>
      </p:sp>
      <p:sp>
        <p:nvSpPr>
          <p:cNvPr id="48" name="Text Box 57"/>
          <p:cNvSpPr txBox="1">
            <a:spLocks noChangeArrowheads="1"/>
          </p:cNvSpPr>
          <p:nvPr/>
        </p:nvSpPr>
        <p:spPr bwMode="auto">
          <a:xfrm>
            <a:off x="623392" y="5301208"/>
            <a:ext cx="2232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ÁREA DE </a:t>
            </a:r>
            <a:r>
              <a:rPr kumimoji="1" lang="es-ES_tradnl" sz="1100" dirty="0" smtClean="0">
                <a:latin typeface="Verdana" pitchFamily="34" charset="0"/>
              </a:rPr>
              <a:t>CONSULTORÍA INMOBILIARIA E INVENTARIO</a:t>
            </a:r>
            <a:endParaRPr kumimoji="1" lang="es-ES_tradnl" sz="1100" dirty="0">
              <a:latin typeface="Verdana" pitchFamily="34" charset="0"/>
            </a:endParaRP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Francisco Javier Zarco Solano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9" name="Rectangle 58"/>
          <p:cNvSpPr>
            <a:spLocks noChangeArrowheads="1"/>
          </p:cNvSpPr>
          <p:nvPr/>
        </p:nvSpPr>
        <p:spPr bwMode="auto">
          <a:xfrm>
            <a:off x="623392" y="5225009"/>
            <a:ext cx="2232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55" name="Freeform 2088"/>
          <p:cNvSpPr>
            <a:spLocks/>
          </p:cNvSpPr>
          <p:nvPr/>
        </p:nvSpPr>
        <p:spPr bwMode="auto">
          <a:xfrm>
            <a:off x="1775520" y="5004048"/>
            <a:ext cx="7200800" cy="216000"/>
          </a:xfrm>
          <a:custGeom>
            <a:avLst/>
            <a:gdLst>
              <a:gd name="T0" fmla="*/ 0 w 3072"/>
              <a:gd name="T1" fmla="*/ 304800 h 96"/>
              <a:gd name="T2" fmla="*/ 0 w 3072"/>
              <a:gd name="T3" fmla="*/ 0 h 96"/>
              <a:gd name="T4" fmla="*/ 4572000 w 3072"/>
              <a:gd name="T5" fmla="*/ 0 h 96"/>
              <a:gd name="T6" fmla="*/ 4572000 w 3072"/>
              <a:gd name="T7" fmla="*/ 304800 h 96"/>
              <a:gd name="T8" fmla="*/ 0 60000 65536"/>
              <a:gd name="T9" fmla="*/ 0 60000 65536"/>
              <a:gd name="T10" fmla="*/ 0 60000 65536"/>
              <a:gd name="T11" fmla="*/ 0 60000 65536"/>
              <a:gd name="T12" fmla="*/ 0 w 3072"/>
              <a:gd name="T13" fmla="*/ 0 h 96"/>
              <a:gd name="T14" fmla="*/ 3072 w 3072"/>
              <a:gd name="T15" fmla="*/ 96 h 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2" h="96">
                <a:moveTo>
                  <a:pt x="0" y="96"/>
                </a:moveTo>
                <a:lnTo>
                  <a:pt x="0" y="0"/>
                </a:lnTo>
                <a:lnTo>
                  <a:pt x="3072" y="0"/>
                </a:lnTo>
                <a:lnTo>
                  <a:pt x="3072" y="96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1" name="Rectangle 125"/>
          <p:cNvSpPr>
            <a:spLocks noChangeArrowheads="1"/>
          </p:cNvSpPr>
          <p:nvPr/>
        </p:nvSpPr>
        <p:spPr bwMode="auto">
          <a:xfrm>
            <a:off x="2999432" y="5220817"/>
            <a:ext cx="2232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34" name="Text Box 51"/>
          <p:cNvSpPr txBox="1">
            <a:spLocks noChangeArrowheads="1"/>
          </p:cNvSpPr>
          <p:nvPr/>
        </p:nvSpPr>
        <p:spPr bwMode="auto">
          <a:xfrm>
            <a:off x="5519936" y="5301208"/>
            <a:ext cx="2232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ÁREA DE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 smtClean="0">
                <a:latin typeface="Verdana" pitchFamily="34" charset="0"/>
              </a:rPr>
              <a:t>PROYECTOS ESTRATÉGICOS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Agustín Martín Salas</a:t>
            </a:r>
            <a:endParaRPr kumimoji="1" lang="es-ES_tradnl" sz="1100" i="1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5" name="Rectangle 125"/>
          <p:cNvSpPr>
            <a:spLocks noChangeArrowheads="1"/>
          </p:cNvSpPr>
          <p:nvPr/>
        </p:nvSpPr>
        <p:spPr bwMode="auto">
          <a:xfrm>
            <a:off x="5519712" y="5220817"/>
            <a:ext cx="2232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111" name="Text Box 76"/>
          <p:cNvSpPr txBox="1">
            <a:spLocks noChangeArrowheads="1"/>
          </p:cNvSpPr>
          <p:nvPr/>
        </p:nvSpPr>
        <p:spPr bwMode="auto">
          <a:xfrm>
            <a:off x="4079776" y="2492896"/>
            <a:ext cx="2664296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  <a:ea typeface="Verdana" pitchFamily="34" charset="0"/>
                <a:cs typeface="Verdana" pitchFamily="34" charset="0"/>
              </a:rPr>
              <a:t>PROYECTOS Y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  <a:ea typeface="Verdana" pitchFamily="34" charset="0"/>
                <a:cs typeface="Verdana" pitchFamily="34" charset="0"/>
              </a:rPr>
              <a:t>GESTIÓN INMOBILIARIA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Lorena del Rio Gimeno</a:t>
            </a:r>
            <a:endParaRPr kumimoji="1" lang="es-ES_tradnl" sz="1100" dirty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0" name="Line 2191"/>
          <p:cNvSpPr>
            <a:spLocks noChangeShapeType="1"/>
          </p:cNvSpPr>
          <p:nvPr/>
        </p:nvSpPr>
        <p:spPr bwMode="auto">
          <a:xfrm>
            <a:off x="6600056" y="5004072"/>
            <a:ext cx="0" cy="216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cxnSp>
        <p:nvCxnSpPr>
          <p:cNvPr id="38" name="Conector recto 37"/>
          <p:cNvCxnSpPr/>
          <p:nvPr/>
        </p:nvCxnSpPr>
        <p:spPr>
          <a:xfrm>
            <a:off x="5375920" y="3392953"/>
            <a:ext cx="25922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51"/>
          <p:cNvSpPr txBox="1">
            <a:spLocks noChangeArrowheads="1"/>
          </p:cNvSpPr>
          <p:nvPr/>
        </p:nvSpPr>
        <p:spPr bwMode="auto">
          <a:xfrm>
            <a:off x="7968332" y="3140968"/>
            <a:ext cx="2232000" cy="54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" sz="1100" dirty="0">
                <a:latin typeface="Verdana" pitchFamily="34" charset="0"/>
              </a:rPr>
              <a:t>ADJUNTO A DIRECCIÓN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Juan Rodríguez Rivero</a:t>
            </a:r>
            <a:endParaRPr kumimoji="1" lang="es-ES" sz="1100" dirty="0">
              <a:latin typeface="Verdana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 idx="4294967295"/>
          </p:nvPr>
        </p:nvSpPr>
        <p:spPr>
          <a:xfrm>
            <a:off x="11784633" y="-171400"/>
            <a:ext cx="407368" cy="171400"/>
          </a:xfrm>
          <a:prstGeom prst="rect">
            <a:avLst/>
          </a:prstGeom>
        </p:spPr>
        <p:txBody>
          <a:bodyPr/>
          <a:lstStyle/>
          <a:p>
            <a:r>
              <a:rPr lang="es-ES" sz="500" dirty="0" smtClean="0">
                <a:solidFill>
                  <a:schemeClr val="bg1">
                    <a:lumMod val="75000"/>
                  </a:schemeClr>
                </a:solidFill>
              </a:rPr>
              <a:t>010</a:t>
            </a:r>
            <a:endParaRPr lang="es-E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2" name="Título 1"/>
          <p:cNvSpPr txBox="1">
            <a:spLocks/>
          </p:cNvSpPr>
          <p:nvPr/>
        </p:nvSpPr>
        <p:spPr>
          <a:xfrm>
            <a:off x="11903968" y="-188640"/>
            <a:ext cx="288032" cy="18864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500" smtClean="0">
                <a:solidFill>
                  <a:schemeClr val="bg1">
                    <a:lumMod val="75000"/>
                  </a:schemeClr>
                </a:solidFill>
              </a:rPr>
              <a:t>008</a:t>
            </a:r>
            <a:endParaRPr lang="es-E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3" name="Text Box 2101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10560049" y="2636912"/>
            <a:ext cx="1152525" cy="144016"/>
          </a:xfrm>
          <a:prstGeom prst="rect">
            <a:avLst/>
          </a:prstGeom>
          <a:solidFill>
            <a:srgbClr val="B2B2B2"/>
          </a:solidFill>
          <a:ln w="635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" sz="800" dirty="0">
                <a:solidFill>
                  <a:schemeClr val="bg1"/>
                </a:solidFill>
                <a:latin typeface="Verdana" pitchFamily="34" charset="0"/>
              </a:rPr>
              <a:t>VOLVER </a:t>
            </a:r>
            <a:r>
              <a:rPr kumimoji="1" lang="es-ES" sz="800" dirty="0" smtClean="0">
                <a:solidFill>
                  <a:schemeClr val="bg1"/>
                </a:solidFill>
                <a:latin typeface="Verdana" pitchFamily="34" charset="0"/>
              </a:rPr>
              <a:t>A GENERAL</a:t>
            </a:r>
            <a:endParaRPr kumimoji="1" lang="es-ES" sz="8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54" name="Flecha curvada hacia arriba 53"/>
          <p:cNvSpPr/>
          <p:nvPr/>
        </p:nvSpPr>
        <p:spPr>
          <a:xfrm rot="15724225">
            <a:off x="11578348" y="2462913"/>
            <a:ext cx="301791" cy="216024"/>
          </a:xfrm>
          <a:prstGeom prst="curvedUpArrow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91" name="Imagen 9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59310" y="195813"/>
            <a:ext cx="2431074" cy="411778"/>
          </a:xfrm>
          <a:prstGeom prst="rect">
            <a:avLst/>
          </a:prstGeom>
        </p:spPr>
      </p:pic>
      <p:grpSp>
        <p:nvGrpSpPr>
          <p:cNvPr id="51" name="Grupo 50"/>
          <p:cNvGrpSpPr/>
          <p:nvPr/>
        </p:nvGrpSpPr>
        <p:grpSpPr>
          <a:xfrm>
            <a:off x="10488488" y="1340768"/>
            <a:ext cx="1249131" cy="1008112"/>
            <a:chOff x="839415" y="163310"/>
            <a:chExt cx="7704617" cy="6218018"/>
          </a:xfrm>
        </p:grpSpPr>
        <p:sp>
          <p:nvSpPr>
            <p:cNvPr id="57" name="Line 24"/>
            <p:cNvSpPr>
              <a:spLocks noChangeShapeType="1"/>
            </p:cNvSpPr>
            <p:nvPr/>
          </p:nvSpPr>
          <p:spPr bwMode="auto">
            <a:xfrm>
              <a:off x="1919536" y="863064"/>
              <a:ext cx="856" cy="156838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60" name="Line 34"/>
            <p:cNvSpPr>
              <a:spLocks noChangeShapeType="1"/>
            </p:cNvSpPr>
            <p:nvPr/>
          </p:nvSpPr>
          <p:spPr bwMode="auto">
            <a:xfrm flipV="1">
              <a:off x="3215680" y="4749984"/>
              <a:ext cx="5184000" cy="14502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69" name="Line 34"/>
            <p:cNvSpPr>
              <a:spLocks noChangeShapeType="1"/>
            </p:cNvSpPr>
            <p:nvPr/>
          </p:nvSpPr>
          <p:spPr bwMode="auto">
            <a:xfrm flipV="1">
              <a:off x="2770416" y="723784"/>
              <a:ext cx="3208233" cy="1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70" name="Line 34"/>
            <p:cNvSpPr>
              <a:spLocks noChangeShapeType="1"/>
            </p:cNvSpPr>
            <p:nvPr/>
          </p:nvSpPr>
          <p:spPr bwMode="auto">
            <a:xfrm>
              <a:off x="2562810" y="2348880"/>
              <a:ext cx="3834000" cy="1457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71" name="Line 34"/>
            <p:cNvSpPr>
              <a:spLocks noChangeShapeType="1"/>
            </p:cNvSpPr>
            <p:nvPr/>
          </p:nvSpPr>
          <p:spPr bwMode="auto">
            <a:xfrm flipV="1">
              <a:off x="3215680" y="5984307"/>
              <a:ext cx="5184000" cy="1954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72" name="Line 34"/>
            <p:cNvSpPr>
              <a:spLocks noChangeShapeType="1"/>
            </p:cNvSpPr>
            <p:nvPr/>
          </p:nvSpPr>
          <p:spPr bwMode="auto">
            <a:xfrm>
              <a:off x="3215680" y="3543754"/>
              <a:ext cx="5184000" cy="1451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73" name="Text Box 27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09899" y="5589284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marL="449263"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" sz="8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74" name="Line 24"/>
            <p:cNvSpPr>
              <a:spLocks noChangeShapeType="1"/>
            </p:cNvSpPr>
            <p:nvPr/>
          </p:nvSpPr>
          <p:spPr bwMode="auto">
            <a:xfrm>
              <a:off x="5894890" y="936931"/>
              <a:ext cx="3656" cy="508680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75" name="Text Box 25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15273" y="4361235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1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76" name="Text Box 26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3148435"/>
              <a:ext cx="2160000" cy="792088"/>
            </a:xfrm>
            <a:prstGeom prst="rect">
              <a:avLst/>
            </a:prstGeom>
            <a:solidFill>
              <a:srgbClr val="C00000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>
              <a:defPPr>
                <a:defRPr lang="es-ES"/>
              </a:defPPr>
              <a:lvl1pPr algn="ctr" eaLnBrk="0" hangingPunct="0">
                <a:buClr>
                  <a:srgbClr val="CC3300"/>
                </a:buClr>
                <a:buFont typeface="Wingdings" pitchFamily="2" charset="2"/>
                <a:buNone/>
                <a:defRPr kumimoji="1" sz="90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endParaRPr lang="es-ES_tradnl" dirty="0"/>
            </a:p>
          </p:txBody>
        </p:sp>
        <p:sp>
          <p:nvSpPr>
            <p:cNvPr id="77" name="Text Box 29">
              <a:hlinkClick r:id="rId7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4361235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36000" rIns="0" bIns="36000" anchor="ctr"/>
            <a:lstStyle/>
            <a:p>
              <a:pPr marL="539750" algn="ctr" eaLnBrk="0" hangingPunct="0">
                <a:spcAft>
                  <a:spcPts val="600"/>
                </a:spcAft>
              </a:pPr>
              <a:endParaRPr lang="es-ES" sz="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8" name="Text Box 30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957080" y="163310"/>
              <a:ext cx="2160000" cy="792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18000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" sz="1000" dirty="0" smtClean="0">
                  <a:latin typeface="Verdana" pitchFamily="34" charset="0"/>
                </a:rPr>
                <a:t>         </a:t>
              </a: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" sz="1000" dirty="0">
                  <a:latin typeface="Verdana" pitchFamily="34" charset="0"/>
                </a:rPr>
                <a:t> </a:t>
              </a:r>
              <a:r>
                <a:rPr kumimoji="1" lang="es-ES" sz="1000" dirty="0" smtClean="0">
                  <a:latin typeface="Verdana" pitchFamily="34" charset="0"/>
                </a:rPr>
                <a:t>         </a:t>
              </a: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 smtClean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 smtClean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_tradnl" sz="800" i="1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</a:endParaRPr>
            </a:p>
          </p:txBody>
        </p:sp>
        <p:sp>
          <p:nvSpPr>
            <p:cNvPr id="93" name="Text Box 43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839415" y="1916832"/>
              <a:ext cx="2160000" cy="792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9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   </a:t>
              </a:r>
            </a:p>
            <a:p>
              <a:pPr algn="ctr" eaLnBrk="0" hangingPunct="0">
                <a:spcAft>
                  <a:spcPts val="600"/>
                </a:spcAft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9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  </a:t>
              </a:r>
              <a:endParaRPr kumimoji="1" lang="es-ES_tradnl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4" name="Text Box 27">
              <a:hlinkClick r:id="rId9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15275" y="3148435"/>
              <a:ext cx="2160000" cy="792088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>
              <a:defPPr>
                <a:defRPr lang="es-ES"/>
              </a:defPPr>
              <a:lvl1pPr algn="ctr" eaLnBrk="0" hangingPunct="0">
                <a:buClr>
                  <a:srgbClr val="CC3300"/>
                </a:buClr>
                <a:buFont typeface="Wingdings" pitchFamily="2" charset="2"/>
                <a:buNone/>
                <a:defRPr kumimoji="1" sz="1000">
                  <a:latin typeface="Verdana" pitchFamily="34" charset="0"/>
                  <a:ea typeface="Verdana" pitchFamily="34" charset="0"/>
                  <a:cs typeface="Verdana" pitchFamily="34" charset="0"/>
                </a:defRPr>
              </a:lvl1pPr>
            </a:lstStyle>
            <a:p>
              <a:r>
                <a:rPr lang="es-ES" dirty="0"/>
                <a:t>           </a:t>
              </a:r>
              <a:endParaRPr lang="es-ES_tradnl" dirty="0"/>
            </a:p>
          </p:txBody>
        </p:sp>
        <p:sp>
          <p:nvSpPr>
            <p:cNvPr id="95" name="Text Box 30"/>
            <p:cNvSpPr txBox="1">
              <a:spLocks noChangeArrowheads="1"/>
            </p:cNvSpPr>
            <p:nvPr/>
          </p:nvSpPr>
          <p:spPr bwMode="auto">
            <a:xfrm>
              <a:off x="839417" y="497250"/>
              <a:ext cx="2160000" cy="432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18000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_tradnl" sz="800" b="1" i="1" dirty="0">
                <a:solidFill>
                  <a:schemeClr val="bg1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96" name="Text Box 25">
              <a:hlinkClick r:id="rId10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5589240"/>
              <a:ext cx="2160000" cy="792088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</a:pPr>
              <a:endParaRPr kumimoji="1" lang="es-ES_tradnl" sz="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97" name="Text Box 43"/>
            <p:cNvSpPr txBox="1">
              <a:spLocks noChangeArrowheads="1"/>
            </p:cNvSpPr>
            <p:nvPr/>
          </p:nvSpPr>
          <p:spPr bwMode="auto">
            <a:xfrm>
              <a:off x="839416" y="1196752"/>
              <a:ext cx="2160000" cy="432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1050" dirty="0">
                <a:solidFill>
                  <a:schemeClr val="bg1"/>
                </a:solidFill>
                <a:latin typeface="Candara" panose="020E0502030303020204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98" name="Text Box 43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1916832"/>
              <a:ext cx="2160000" cy="792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18000" tIns="18000" rIns="18000" bIns="0" anchor="t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</p:spTree>
  </p:cSld>
  <p:clrMapOvr>
    <a:masterClrMapping/>
  </p:clrMapOvr>
  <p:transition advTm="896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551384" y="4437112"/>
            <a:ext cx="9648708" cy="1017160"/>
            <a:chOff x="1271588" y="3501008"/>
            <a:chExt cx="9648708" cy="1017160"/>
          </a:xfrm>
        </p:grpSpPr>
        <p:sp>
          <p:nvSpPr>
            <p:cNvPr id="36" name="Text Box 51"/>
            <p:cNvSpPr txBox="1">
              <a:spLocks noChangeArrowheads="1"/>
            </p:cNvSpPr>
            <p:nvPr/>
          </p:nvSpPr>
          <p:spPr bwMode="auto">
            <a:xfrm>
              <a:off x="3719976" y="3798168"/>
              <a:ext cx="2160000" cy="720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5F5F5F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18000" tIns="36000" rIns="18000" bIns="3600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1100" dirty="0">
                  <a:latin typeface="Verdana" pitchFamily="34" charset="0"/>
                </a:rPr>
                <a:t>ÁREA DE TRATAMIENTO DOCUMENTAL</a:t>
              </a: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_tradnl" sz="1100" i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Isabel Jimeno </a:t>
              </a:r>
              <a:r>
                <a:rPr kumimoji="1" lang="es-ES_tradnl" sz="1100" i="1" dirty="0" err="1">
                  <a:solidFill>
                    <a:schemeClr val="tx2">
                      <a:lumMod val="60000"/>
                      <a:lumOff val="40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Cogolludo</a:t>
              </a:r>
              <a:endParaRPr kumimoji="1" lang="es-ES_tradnl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38" name="Text Box 78"/>
            <p:cNvSpPr txBox="1">
              <a:spLocks noChangeArrowheads="1"/>
            </p:cNvSpPr>
            <p:nvPr/>
          </p:nvSpPr>
          <p:spPr bwMode="auto">
            <a:xfrm>
              <a:off x="1271588" y="3793232"/>
              <a:ext cx="2160000" cy="720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5F5F5F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18000" tIns="36000" rIns="18000" bIns="3600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1100" dirty="0">
                  <a:latin typeface="Verdana" pitchFamily="34" charset="0"/>
                </a:rPr>
                <a:t>ÁREA DE </a:t>
              </a:r>
              <a:r>
                <a:rPr kumimoji="1" lang="es-ES" sz="1100" dirty="0">
                  <a:latin typeface="Verdana" pitchFamily="34" charset="0"/>
                </a:rPr>
                <a:t>EXPLOTACIÓN</a:t>
              </a: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_tradnl" sz="1100" i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Alejandro Iglesias García</a:t>
              </a:r>
              <a:endParaRPr kumimoji="1" lang="es-ES_tradnl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39" name="Text Box 51"/>
            <p:cNvSpPr txBox="1">
              <a:spLocks noChangeArrowheads="1"/>
            </p:cNvSpPr>
            <p:nvPr/>
          </p:nvSpPr>
          <p:spPr bwMode="auto">
            <a:xfrm>
              <a:off x="6312024" y="3793232"/>
              <a:ext cx="2160000" cy="720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5F5F5F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18000" tIns="36000" rIns="18000" bIns="3600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1100" dirty="0">
                  <a:latin typeface="Verdana" pitchFamily="34" charset="0"/>
                </a:rPr>
                <a:t>ÁREA DE </a:t>
              </a:r>
              <a:r>
                <a:rPr kumimoji="1" lang="es-ES_tradnl" sz="1100" dirty="0" smtClean="0">
                  <a:latin typeface="Verdana" pitchFamily="34" charset="0"/>
                </a:rPr>
                <a:t>DIGITALIZACIÓN Y PRESERVACIÓN DIGITAL</a:t>
              </a:r>
              <a:endParaRPr kumimoji="1" lang="es-ES_tradnl" sz="1100" dirty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_tradnl" sz="1100" i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Mario Miguel Tena Marín</a:t>
              </a:r>
              <a:endParaRPr kumimoji="1" lang="es-ES_tradnl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1" name="Line 2191"/>
            <p:cNvSpPr>
              <a:spLocks noChangeShapeType="1"/>
            </p:cNvSpPr>
            <p:nvPr/>
          </p:nvSpPr>
          <p:spPr bwMode="auto">
            <a:xfrm>
              <a:off x="7392144" y="3501008"/>
              <a:ext cx="0" cy="21600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2" name="Freeform 2088"/>
            <p:cNvSpPr>
              <a:spLocks/>
            </p:cNvSpPr>
            <p:nvPr/>
          </p:nvSpPr>
          <p:spPr bwMode="auto">
            <a:xfrm>
              <a:off x="2351584" y="3501008"/>
              <a:ext cx="7488832" cy="216000"/>
            </a:xfrm>
            <a:custGeom>
              <a:avLst/>
              <a:gdLst>
                <a:gd name="T0" fmla="*/ 0 w 3072"/>
                <a:gd name="T1" fmla="*/ 304800 h 96"/>
                <a:gd name="T2" fmla="*/ 0 w 3072"/>
                <a:gd name="T3" fmla="*/ 0 h 96"/>
                <a:gd name="T4" fmla="*/ 4572000 w 3072"/>
                <a:gd name="T5" fmla="*/ 0 h 96"/>
                <a:gd name="T6" fmla="*/ 4572000 w 3072"/>
                <a:gd name="T7" fmla="*/ 304800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72"/>
                <a:gd name="T13" fmla="*/ 0 h 96"/>
                <a:gd name="T14" fmla="*/ 3072 w 3072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072" h="96">
                  <a:moveTo>
                    <a:pt x="0" y="96"/>
                  </a:moveTo>
                  <a:lnTo>
                    <a:pt x="0" y="0"/>
                  </a:lnTo>
                  <a:lnTo>
                    <a:pt x="3072" y="0"/>
                  </a:lnTo>
                  <a:lnTo>
                    <a:pt x="3072" y="96"/>
                  </a:lnTo>
                </a:path>
              </a:pathLst>
            </a:cu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6" name="Line 2191"/>
            <p:cNvSpPr>
              <a:spLocks noChangeShapeType="1"/>
            </p:cNvSpPr>
            <p:nvPr/>
          </p:nvSpPr>
          <p:spPr bwMode="auto">
            <a:xfrm>
              <a:off x="4800096" y="3501008"/>
              <a:ext cx="0" cy="21600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7" name="Rectangle 2198"/>
            <p:cNvSpPr>
              <a:spLocks noChangeArrowheads="1"/>
            </p:cNvSpPr>
            <p:nvPr/>
          </p:nvSpPr>
          <p:spPr bwMode="auto">
            <a:xfrm>
              <a:off x="3719976" y="3712841"/>
              <a:ext cx="2160000" cy="36513"/>
            </a:xfrm>
            <a:prstGeom prst="rect">
              <a:avLst/>
            </a:prstGeom>
            <a:solidFill>
              <a:srgbClr val="C00000"/>
            </a:solidFill>
            <a:ln w="57150" cmpd="thinThick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_tradnl" sz="900">
                <a:latin typeface="Arial Narrow" pitchFamily="34" charset="0"/>
              </a:endParaRPr>
            </a:p>
          </p:txBody>
        </p:sp>
        <p:sp>
          <p:nvSpPr>
            <p:cNvPr id="54" name="Rectangle 2198"/>
            <p:cNvSpPr>
              <a:spLocks noChangeArrowheads="1"/>
            </p:cNvSpPr>
            <p:nvPr/>
          </p:nvSpPr>
          <p:spPr bwMode="auto">
            <a:xfrm>
              <a:off x="8760296" y="3712841"/>
              <a:ext cx="2160000" cy="36513"/>
            </a:xfrm>
            <a:prstGeom prst="rect">
              <a:avLst/>
            </a:prstGeom>
            <a:solidFill>
              <a:srgbClr val="C00000"/>
            </a:solidFill>
            <a:ln w="57150" cmpd="thinThick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_tradnl" sz="900">
                <a:latin typeface="Arial Narrow" pitchFamily="34" charset="0"/>
              </a:endParaRPr>
            </a:p>
          </p:txBody>
        </p:sp>
        <p:sp>
          <p:nvSpPr>
            <p:cNvPr id="56" name="Rectangle 60"/>
            <p:cNvSpPr>
              <a:spLocks noChangeArrowheads="1"/>
            </p:cNvSpPr>
            <p:nvPr/>
          </p:nvSpPr>
          <p:spPr bwMode="auto">
            <a:xfrm>
              <a:off x="1271588" y="3712841"/>
              <a:ext cx="2160000" cy="36513"/>
            </a:xfrm>
            <a:prstGeom prst="rect">
              <a:avLst/>
            </a:prstGeom>
            <a:solidFill>
              <a:srgbClr val="C00000"/>
            </a:solidFill>
            <a:ln w="57150" cmpd="thinThick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_tradnl" sz="900">
                <a:latin typeface="Arial Narrow" pitchFamily="34" charset="0"/>
              </a:endParaRPr>
            </a:p>
          </p:txBody>
        </p:sp>
        <p:sp>
          <p:nvSpPr>
            <p:cNvPr id="61" name="Rectangle 2198"/>
            <p:cNvSpPr>
              <a:spLocks noChangeArrowheads="1"/>
            </p:cNvSpPr>
            <p:nvPr/>
          </p:nvSpPr>
          <p:spPr bwMode="auto">
            <a:xfrm>
              <a:off x="6312024" y="3712841"/>
              <a:ext cx="2160000" cy="36513"/>
            </a:xfrm>
            <a:prstGeom prst="rect">
              <a:avLst/>
            </a:prstGeom>
            <a:solidFill>
              <a:srgbClr val="C00000"/>
            </a:solidFill>
            <a:ln w="57150" cmpd="thinThick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_tradnl" sz="900">
                <a:latin typeface="Arial Narrow" pitchFamily="34" charset="0"/>
              </a:endParaRPr>
            </a:p>
          </p:txBody>
        </p:sp>
        <p:sp>
          <p:nvSpPr>
            <p:cNvPr id="62" name="Text Box 51"/>
            <p:cNvSpPr txBox="1">
              <a:spLocks noChangeArrowheads="1"/>
            </p:cNvSpPr>
            <p:nvPr/>
          </p:nvSpPr>
          <p:spPr bwMode="auto">
            <a:xfrm>
              <a:off x="8760296" y="3793232"/>
              <a:ext cx="2160000" cy="720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5F5F5F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18000" tIns="36000" rIns="0" bIns="3600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1100" dirty="0">
                  <a:latin typeface="Verdana" pitchFamily="34" charset="0"/>
                </a:rPr>
                <a:t>ÁREA DE COMERCIALIZACIÓN </a:t>
              </a:r>
              <a:r>
                <a:rPr kumimoji="1" lang="es-ES_tradnl" sz="1100" dirty="0" smtClean="0">
                  <a:latin typeface="Verdana" pitchFamily="34" charset="0"/>
                </a:rPr>
                <a:t>DE INMUEBLES</a:t>
              </a:r>
              <a:endParaRPr kumimoji="1" lang="es-ES_tradnl" sz="1100" dirty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_tradnl" sz="1100" i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Luis de Dios Santana</a:t>
              </a:r>
              <a:endParaRPr kumimoji="1" lang="es-ES_tradnl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sp>
        <p:nvSpPr>
          <p:cNvPr id="111" name="Text Box 76"/>
          <p:cNvSpPr txBox="1">
            <a:spLocks noChangeArrowheads="1"/>
          </p:cNvSpPr>
          <p:nvPr/>
        </p:nvSpPr>
        <p:spPr bwMode="auto">
          <a:xfrm>
            <a:off x="4007644" y="3141712"/>
            <a:ext cx="2664296" cy="576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</a:pPr>
            <a:r>
              <a:rPr lang="es-ES" sz="1100" dirty="0">
                <a:solidFill>
                  <a:srgbClr val="000000"/>
                </a:solidFill>
                <a:latin typeface="Verdana" pitchFamily="34" charset="0"/>
              </a:rPr>
              <a:t>CADA Y </a:t>
            </a:r>
          </a:p>
          <a:p>
            <a:pPr algn="ctr" eaLnBrk="0" hangingPunct="0">
              <a:lnSpc>
                <a:spcPct val="125000"/>
              </a:lnSpc>
            </a:pPr>
            <a:r>
              <a:rPr lang="es-ES" sz="1100" dirty="0">
                <a:solidFill>
                  <a:srgbClr val="000000"/>
                </a:solidFill>
                <a:latin typeface="Verdana" pitchFamily="34" charset="0"/>
              </a:rPr>
              <a:t>COMERCIALIZACIÓN DE INMUEBLES</a:t>
            </a:r>
          </a:p>
        </p:txBody>
      </p:sp>
      <p:cxnSp>
        <p:nvCxnSpPr>
          <p:cNvPr id="30" name="Conector recto 29"/>
          <p:cNvCxnSpPr/>
          <p:nvPr/>
        </p:nvCxnSpPr>
        <p:spPr>
          <a:xfrm>
            <a:off x="5375796" y="4041025"/>
            <a:ext cx="25922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76"/>
          <p:cNvSpPr txBox="1">
            <a:spLocks noChangeArrowheads="1"/>
          </p:cNvSpPr>
          <p:nvPr/>
        </p:nvSpPr>
        <p:spPr bwMode="auto">
          <a:xfrm>
            <a:off x="4007644" y="3141712"/>
            <a:ext cx="2664296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</a:pPr>
            <a:r>
              <a:rPr lang="es-ES" sz="1100" dirty="0">
                <a:solidFill>
                  <a:srgbClr val="000000"/>
                </a:solidFill>
                <a:latin typeface="Verdana" pitchFamily="34" charset="0"/>
              </a:rPr>
              <a:t>CADA Y </a:t>
            </a:r>
          </a:p>
          <a:p>
            <a:pPr algn="ctr" eaLnBrk="0" hangingPunct="0">
              <a:lnSpc>
                <a:spcPct val="125000"/>
              </a:lnSpc>
            </a:pPr>
            <a:r>
              <a:rPr lang="es-ES" sz="1100" dirty="0">
                <a:solidFill>
                  <a:srgbClr val="000000"/>
                </a:solidFill>
                <a:latin typeface="Verdana" pitchFamily="34" charset="0"/>
              </a:rPr>
              <a:t>COMERCIALIZACIÓN DE INMUEBLES</a:t>
            </a:r>
          </a:p>
          <a:p>
            <a:pPr algn="ctr" eaLnBrk="0" hangingPunct="0">
              <a:lnSpc>
                <a:spcPct val="125000"/>
              </a:lnSpc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Aníbal Villalba Fernández</a:t>
            </a:r>
          </a:p>
        </p:txBody>
      </p:sp>
      <p:sp>
        <p:nvSpPr>
          <p:cNvPr id="40" name="Text Box 51"/>
          <p:cNvSpPr txBox="1">
            <a:spLocks noChangeArrowheads="1"/>
          </p:cNvSpPr>
          <p:nvPr/>
        </p:nvSpPr>
        <p:spPr bwMode="auto">
          <a:xfrm>
            <a:off x="7464028" y="3744903"/>
            <a:ext cx="2376264" cy="544002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ADJUNTO A LA DIRECCION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Carlos Bailly-Baillière González</a:t>
            </a:r>
          </a:p>
        </p:txBody>
      </p:sp>
      <p:sp>
        <p:nvSpPr>
          <p:cNvPr id="43" name="Line 2191"/>
          <p:cNvSpPr>
            <a:spLocks noChangeShapeType="1"/>
          </p:cNvSpPr>
          <p:nvPr/>
        </p:nvSpPr>
        <p:spPr bwMode="auto">
          <a:xfrm>
            <a:off x="5375796" y="3861112"/>
            <a:ext cx="0" cy="576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" name="Título 2"/>
          <p:cNvSpPr>
            <a:spLocks noGrp="1"/>
          </p:cNvSpPr>
          <p:nvPr>
            <p:ph type="title" idx="4294967295"/>
          </p:nvPr>
        </p:nvSpPr>
        <p:spPr>
          <a:xfrm>
            <a:off x="11897458" y="-200962"/>
            <a:ext cx="312508" cy="188640"/>
          </a:xfrm>
          <a:prstGeom prst="rect">
            <a:avLst/>
          </a:prstGeom>
        </p:spPr>
        <p:txBody>
          <a:bodyPr/>
          <a:lstStyle/>
          <a:p>
            <a:r>
              <a:rPr lang="es-ES" sz="500" dirty="0" smtClean="0">
                <a:solidFill>
                  <a:schemeClr val="bg1">
                    <a:lumMod val="75000"/>
                  </a:schemeClr>
                </a:solidFill>
              </a:rPr>
              <a:t>012</a:t>
            </a:r>
            <a:endParaRPr lang="es-E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63" name="Imagen 6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9310" y="195813"/>
            <a:ext cx="2431074" cy="411778"/>
          </a:xfrm>
          <a:prstGeom prst="rect">
            <a:avLst/>
          </a:prstGeom>
        </p:spPr>
      </p:pic>
      <p:sp>
        <p:nvSpPr>
          <p:cNvPr id="84" name="Text Box 2101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0560049" y="2636912"/>
            <a:ext cx="1152525" cy="144016"/>
          </a:xfrm>
          <a:prstGeom prst="rect">
            <a:avLst/>
          </a:prstGeom>
          <a:solidFill>
            <a:srgbClr val="B2B2B2"/>
          </a:solidFill>
          <a:ln w="635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" sz="800" dirty="0">
                <a:solidFill>
                  <a:schemeClr val="bg1"/>
                </a:solidFill>
                <a:latin typeface="Verdana" pitchFamily="34" charset="0"/>
              </a:rPr>
              <a:t>VOLVER </a:t>
            </a:r>
            <a:r>
              <a:rPr kumimoji="1" lang="es-ES" sz="800" dirty="0" smtClean="0">
                <a:solidFill>
                  <a:schemeClr val="bg1"/>
                </a:solidFill>
                <a:latin typeface="Verdana" pitchFamily="34" charset="0"/>
              </a:rPr>
              <a:t>A GENERAL</a:t>
            </a:r>
            <a:endParaRPr kumimoji="1" lang="es-ES" sz="8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85" name="Flecha curvada hacia arriba 84"/>
          <p:cNvSpPr/>
          <p:nvPr/>
        </p:nvSpPr>
        <p:spPr>
          <a:xfrm rot="15724225">
            <a:off x="11578348" y="2462913"/>
            <a:ext cx="301791" cy="216024"/>
          </a:xfrm>
          <a:prstGeom prst="curvedUpArrow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grpSp>
        <p:nvGrpSpPr>
          <p:cNvPr id="44" name="Grupo 43"/>
          <p:cNvGrpSpPr/>
          <p:nvPr/>
        </p:nvGrpSpPr>
        <p:grpSpPr>
          <a:xfrm>
            <a:off x="10488488" y="1340768"/>
            <a:ext cx="1249131" cy="1008112"/>
            <a:chOff x="839415" y="163310"/>
            <a:chExt cx="7704617" cy="6218018"/>
          </a:xfrm>
        </p:grpSpPr>
        <p:sp>
          <p:nvSpPr>
            <p:cNvPr id="45" name="Line 24"/>
            <p:cNvSpPr>
              <a:spLocks noChangeShapeType="1"/>
            </p:cNvSpPr>
            <p:nvPr/>
          </p:nvSpPr>
          <p:spPr bwMode="auto">
            <a:xfrm>
              <a:off x="1919536" y="863064"/>
              <a:ext cx="856" cy="156838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8" name="Line 34"/>
            <p:cNvSpPr>
              <a:spLocks noChangeShapeType="1"/>
            </p:cNvSpPr>
            <p:nvPr/>
          </p:nvSpPr>
          <p:spPr bwMode="auto">
            <a:xfrm flipV="1">
              <a:off x="3215680" y="4749984"/>
              <a:ext cx="5184000" cy="14502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9" name="Line 34"/>
            <p:cNvSpPr>
              <a:spLocks noChangeShapeType="1"/>
            </p:cNvSpPr>
            <p:nvPr/>
          </p:nvSpPr>
          <p:spPr bwMode="auto">
            <a:xfrm flipV="1">
              <a:off x="2770416" y="723784"/>
              <a:ext cx="3208233" cy="1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50" name="Line 34"/>
            <p:cNvSpPr>
              <a:spLocks noChangeShapeType="1"/>
            </p:cNvSpPr>
            <p:nvPr/>
          </p:nvSpPr>
          <p:spPr bwMode="auto">
            <a:xfrm>
              <a:off x="2562810" y="2348880"/>
              <a:ext cx="3834000" cy="1457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51" name="Line 34"/>
            <p:cNvSpPr>
              <a:spLocks noChangeShapeType="1"/>
            </p:cNvSpPr>
            <p:nvPr/>
          </p:nvSpPr>
          <p:spPr bwMode="auto">
            <a:xfrm flipV="1">
              <a:off x="3215680" y="5984307"/>
              <a:ext cx="5184000" cy="1954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52" name="Line 34"/>
            <p:cNvSpPr>
              <a:spLocks noChangeShapeType="1"/>
            </p:cNvSpPr>
            <p:nvPr/>
          </p:nvSpPr>
          <p:spPr bwMode="auto">
            <a:xfrm>
              <a:off x="3215680" y="3543754"/>
              <a:ext cx="5184000" cy="1451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53" name="Text Box 27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09899" y="5589284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marL="449263"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" sz="8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55" name="Line 24"/>
            <p:cNvSpPr>
              <a:spLocks noChangeShapeType="1"/>
            </p:cNvSpPr>
            <p:nvPr/>
          </p:nvSpPr>
          <p:spPr bwMode="auto">
            <a:xfrm>
              <a:off x="5894890" y="936931"/>
              <a:ext cx="3656" cy="508680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57" name="Text Box 25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15273" y="4361235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1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58" name="Text Box 26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3148435"/>
              <a:ext cx="2160000" cy="79208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>
              <a:defPPr>
                <a:defRPr lang="es-ES"/>
              </a:defPPr>
              <a:lvl1pPr algn="ctr" eaLnBrk="0" hangingPunct="0">
                <a:buClr>
                  <a:srgbClr val="CC3300"/>
                </a:buClr>
                <a:buFont typeface="Wingdings" pitchFamily="2" charset="2"/>
                <a:buNone/>
                <a:defRPr kumimoji="1" sz="90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endParaRPr lang="es-ES_tradnl" dirty="0"/>
            </a:p>
          </p:txBody>
        </p:sp>
        <p:sp>
          <p:nvSpPr>
            <p:cNvPr id="59" name="Text Box 29">
              <a:hlinkClick r:id="rId7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4361235"/>
              <a:ext cx="2160000" cy="792000"/>
            </a:xfrm>
            <a:prstGeom prst="rect">
              <a:avLst/>
            </a:prstGeom>
            <a:solidFill>
              <a:srgbClr val="C00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36000" rIns="0" bIns="36000" anchor="ctr"/>
            <a:lstStyle/>
            <a:p>
              <a:pPr marL="539750" algn="ctr" eaLnBrk="0" hangingPunct="0">
                <a:spcAft>
                  <a:spcPts val="600"/>
                </a:spcAft>
              </a:pPr>
              <a:endParaRPr lang="es-ES" sz="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0" name="Text Box 30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957080" y="163310"/>
              <a:ext cx="2160000" cy="792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18000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" sz="1000" dirty="0" smtClean="0">
                  <a:latin typeface="Verdana" pitchFamily="34" charset="0"/>
                </a:rPr>
                <a:t>         </a:t>
              </a: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" sz="1000" dirty="0">
                  <a:latin typeface="Verdana" pitchFamily="34" charset="0"/>
                </a:rPr>
                <a:t> </a:t>
              </a:r>
              <a:r>
                <a:rPr kumimoji="1" lang="es-ES" sz="1000" dirty="0" smtClean="0">
                  <a:latin typeface="Verdana" pitchFamily="34" charset="0"/>
                </a:rPr>
                <a:t>         </a:t>
              </a: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 smtClean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 smtClean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_tradnl" sz="800" i="1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</a:endParaRPr>
            </a:p>
          </p:txBody>
        </p:sp>
        <p:sp>
          <p:nvSpPr>
            <p:cNvPr id="64" name="Text Box 43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839415" y="1916832"/>
              <a:ext cx="2160000" cy="792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9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   </a:t>
              </a:r>
            </a:p>
            <a:p>
              <a:pPr algn="ctr" eaLnBrk="0" hangingPunct="0">
                <a:spcAft>
                  <a:spcPts val="600"/>
                </a:spcAft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9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  </a:t>
              </a:r>
              <a:endParaRPr kumimoji="1" lang="es-ES_tradnl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5" name="Text Box 27">
              <a:hlinkClick r:id="rId9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15275" y="3148435"/>
              <a:ext cx="2160000" cy="792088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>
              <a:defPPr>
                <a:defRPr lang="es-ES"/>
              </a:defPPr>
              <a:lvl1pPr algn="ctr" eaLnBrk="0" hangingPunct="0">
                <a:buClr>
                  <a:srgbClr val="CC3300"/>
                </a:buClr>
                <a:buFont typeface="Wingdings" pitchFamily="2" charset="2"/>
                <a:buNone/>
                <a:defRPr kumimoji="1" sz="1000">
                  <a:latin typeface="Verdana" pitchFamily="34" charset="0"/>
                  <a:ea typeface="Verdana" pitchFamily="34" charset="0"/>
                  <a:cs typeface="Verdana" pitchFamily="34" charset="0"/>
                </a:defRPr>
              </a:lvl1pPr>
            </a:lstStyle>
            <a:p>
              <a:r>
                <a:rPr lang="es-ES" dirty="0"/>
                <a:t>           </a:t>
              </a:r>
              <a:endParaRPr lang="es-ES_tradnl" dirty="0"/>
            </a:p>
          </p:txBody>
        </p:sp>
        <p:sp>
          <p:nvSpPr>
            <p:cNvPr id="66" name="Text Box 30"/>
            <p:cNvSpPr txBox="1">
              <a:spLocks noChangeArrowheads="1"/>
            </p:cNvSpPr>
            <p:nvPr/>
          </p:nvSpPr>
          <p:spPr bwMode="auto">
            <a:xfrm>
              <a:off x="839417" y="497250"/>
              <a:ext cx="2160000" cy="432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18000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_tradnl" sz="800" b="1" i="1" dirty="0">
                <a:solidFill>
                  <a:schemeClr val="bg1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67" name="Text Box 25">
              <a:hlinkClick r:id="rId10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5589240"/>
              <a:ext cx="2160000" cy="792088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</a:pPr>
              <a:endParaRPr kumimoji="1" lang="es-ES_tradnl" sz="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68" name="Text Box 43"/>
            <p:cNvSpPr txBox="1">
              <a:spLocks noChangeArrowheads="1"/>
            </p:cNvSpPr>
            <p:nvPr/>
          </p:nvSpPr>
          <p:spPr bwMode="auto">
            <a:xfrm>
              <a:off x="839416" y="1196752"/>
              <a:ext cx="2160000" cy="432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1050" dirty="0">
                <a:solidFill>
                  <a:schemeClr val="bg1"/>
                </a:solidFill>
                <a:latin typeface="Candara" panose="020E0502030303020204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69" name="Text Box 43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1916832"/>
              <a:ext cx="2160000" cy="792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18000" tIns="18000" rIns="18000" bIns="0" anchor="t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</p:spTree>
  </p:cSld>
  <p:clrMapOvr>
    <a:masterClrMapping/>
  </p:clrMapOvr>
  <p:transition advTm="1192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Box 78"/>
          <p:cNvSpPr txBox="1">
            <a:spLocks noChangeArrowheads="1"/>
          </p:cNvSpPr>
          <p:nvPr/>
        </p:nvSpPr>
        <p:spPr bwMode="auto">
          <a:xfrm>
            <a:off x="2783632" y="4005064"/>
            <a:ext cx="2232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ÁREA DE CONTROL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DE CALIDAD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Alfonso Martín Gutiérrez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6" name="Rectangle 79"/>
          <p:cNvSpPr>
            <a:spLocks noChangeArrowheads="1"/>
          </p:cNvSpPr>
          <p:nvPr/>
        </p:nvSpPr>
        <p:spPr bwMode="auto">
          <a:xfrm>
            <a:off x="2783632" y="3928865"/>
            <a:ext cx="2232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38" name="Rectangle 125"/>
          <p:cNvSpPr>
            <a:spLocks noChangeArrowheads="1"/>
          </p:cNvSpPr>
          <p:nvPr/>
        </p:nvSpPr>
        <p:spPr bwMode="auto">
          <a:xfrm>
            <a:off x="5663952" y="3928865"/>
            <a:ext cx="2232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40" name="Text Box 51"/>
          <p:cNvSpPr txBox="1">
            <a:spLocks noChangeArrowheads="1"/>
          </p:cNvSpPr>
          <p:nvPr/>
        </p:nvSpPr>
        <p:spPr bwMode="auto">
          <a:xfrm>
            <a:off x="5663952" y="4005064"/>
            <a:ext cx="2232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ÁREA DE GESTIÓN 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" sz="1100" dirty="0">
                <a:latin typeface="Verdana" pitchFamily="34" charset="0"/>
              </a:rPr>
              <a:t>DE CATASTRO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Mario Solari del </a:t>
            </a:r>
            <a:r>
              <a:rPr kumimoji="1" lang="es-ES" sz="1100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Grippo</a:t>
            </a:r>
            <a:endParaRPr kumimoji="1" lang="es-ES_tradnl" sz="1100" i="1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6" name="Line 2191"/>
          <p:cNvSpPr>
            <a:spLocks noChangeShapeType="1"/>
          </p:cNvSpPr>
          <p:nvPr/>
        </p:nvSpPr>
        <p:spPr bwMode="auto">
          <a:xfrm>
            <a:off x="4079776" y="5004072"/>
            <a:ext cx="0" cy="216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9" name="Freeform 2088"/>
          <p:cNvSpPr>
            <a:spLocks/>
          </p:cNvSpPr>
          <p:nvPr/>
        </p:nvSpPr>
        <p:spPr bwMode="auto">
          <a:xfrm>
            <a:off x="3935760" y="3717032"/>
            <a:ext cx="2880320" cy="215256"/>
          </a:xfrm>
          <a:custGeom>
            <a:avLst/>
            <a:gdLst>
              <a:gd name="T0" fmla="*/ 0 w 3072"/>
              <a:gd name="T1" fmla="*/ 304800 h 96"/>
              <a:gd name="T2" fmla="*/ 0 w 3072"/>
              <a:gd name="T3" fmla="*/ 0 h 96"/>
              <a:gd name="T4" fmla="*/ 4572000 w 3072"/>
              <a:gd name="T5" fmla="*/ 0 h 96"/>
              <a:gd name="T6" fmla="*/ 4572000 w 3072"/>
              <a:gd name="T7" fmla="*/ 304800 h 96"/>
              <a:gd name="T8" fmla="*/ 0 60000 65536"/>
              <a:gd name="T9" fmla="*/ 0 60000 65536"/>
              <a:gd name="T10" fmla="*/ 0 60000 65536"/>
              <a:gd name="T11" fmla="*/ 0 60000 65536"/>
              <a:gd name="T12" fmla="*/ 0 w 3072"/>
              <a:gd name="T13" fmla="*/ 0 h 96"/>
              <a:gd name="T14" fmla="*/ 3072 w 3072"/>
              <a:gd name="T15" fmla="*/ 96 h 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2" h="96">
                <a:moveTo>
                  <a:pt x="0" y="96"/>
                </a:moveTo>
                <a:lnTo>
                  <a:pt x="0" y="0"/>
                </a:lnTo>
                <a:lnTo>
                  <a:pt x="3072" y="0"/>
                </a:lnTo>
                <a:lnTo>
                  <a:pt x="3072" y="96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4" name="Line 75"/>
          <p:cNvSpPr>
            <a:spLocks noChangeShapeType="1"/>
          </p:cNvSpPr>
          <p:nvPr/>
        </p:nvSpPr>
        <p:spPr bwMode="auto">
          <a:xfrm flipV="1">
            <a:off x="5375920" y="3068960"/>
            <a:ext cx="0" cy="1944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4" name="Text Box 51"/>
          <p:cNvSpPr txBox="1">
            <a:spLocks noChangeArrowheads="1"/>
          </p:cNvSpPr>
          <p:nvPr/>
        </p:nvSpPr>
        <p:spPr bwMode="auto">
          <a:xfrm>
            <a:off x="2999656" y="5301208"/>
            <a:ext cx="2232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>
                <a:latin typeface="Verdana" pitchFamily="34" charset="0"/>
              </a:rPr>
              <a:t>ÁREA DE RELACIONES CON CORPORACIONES LOCALES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César Tenreiro Barroso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5" name="Rectangle 125"/>
          <p:cNvSpPr>
            <a:spLocks noChangeArrowheads="1"/>
          </p:cNvSpPr>
          <p:nvPr/>
        </p:nvSpPr>
        <p:spPr bwMode="auto">
          <a:xfrm>
            <a:off x="7896200" y="5225009"/>
            <a:ext cx="2808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66" name="Text Box 51"/>
          <p:cNvSpPr txBox="1">
            <a:spLocks noChangeArrowheads="1"/>
          </p:cNvSpPr>
          <p:nvPr/>
        </p:nvSpPr>
        <p:spPr bwMode="auto">
          <a:xfrm>
            <a:off x="7896200" y="5301208"/>
            <a:ext cx="2808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dirty="0" smtClean="0">
                <a:latin typeface="Verdana" pitchFamily="34" charset="0"/>
              </a:rPr>
              <a:t>ÁREA DE </a:t>
            </a:r>
            <a:r>
              <a:rPr lang="es-ES" sz="1100" dirty="0" smtClean="0">
                <a:latin typeface="Verdana" panose="020B0604030504040204" pitchFamily="34" charset="0"/>
                <a:ea typeface="Verdana" panose="020B0604030504040204" pitchFamily="34" charset="0"/>
              </a:rPr>
              <a:t>EXPLOTACIÓN 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lang="es-ES" sz="1100" dirty="0" smtClean="0">
                <a:latin typeface="Verdana" panose="020B0604030504040204" pitchFamily="34" charset="0"/>
                <a:ea typeface="Verdana" panose="020B0604030504040204" pitchFamily="34" charset="0"/>
              </a:rPr>
              <a:t>CARTOGRAFÍA Y PROCESOS MASIVOS</a:t>
            </a:r>
            <a:endParaRPr kumimoji="1" lang="es-ES_tradnl" sz="1100" dirty="0" smtClean="0">
              <a:latin typeface="Verdana" pitchFamily="34" charset="0"/>
            </a:endParaRP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kumimoji="1" lang="es-ES_tradnl" sz="11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Juan </a:t>
            </a: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Rodríguez Álvarez</a:t>
            </a:r>
          </a:p>
        </p:txBody>
      </p:sp>
      <p:sp>
        <p:nvSpPr>
          <p:cNvPr id="67" name="Text Box 57"/>
          <p:cNvSpPr txBox="1">
            <a:spLocks noChangeArrowheads="1"/>
          </p:cNvSpPr>
          <p:nvPr/>
        </p:nvSpPr>
        <p:spPr bwMode="auto">
          <a:xfrm>
            <a:off x="407368" y="5301208"/>
            <a:ext cx="2448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dirty="0">
                <a:latin typeface="Verdana" pitchFamily="34" charset="0"/>
              </a:rPr>
              <a:t>ÁREA DE </a:t>
            </a:r>
            <a:r>
              <a:rPr lang="es-ES" sz="1100" dirty="0" smtClean="0">
                <a:latin typeface="Verdana" panose="020B0604030504040204" pitchFamily="34" charset="0"/>
                <a:ea typeface="Verdana" panose="020B0604030504040204" pitchFamily="34" charset="0"/>
              </a:rPr>
              <a:t>EXPEDIENTES CATASTRALES DE ORDEN FÍSICO</a:t>
            </a:r>
            <a:endParaRPr kumimoji="1" lang="es-ES_tradnl" sz="1100" dirty="0" smtClean="0">
              <a:latin typeface="Verdana" pitchFamily="34" charset="0"/>
            </a:endParaRP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Olga Catena Ochoa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8" name="Rectangle 58"/>
          <p:cNvSpPr>
            <a:spLocks noChangeArrowheads="1"/>
          </p:cNvSpPr>
          <p:nvPr/>
        </p:nvSpPr>
        <p:spPr bwMode="auto">
          <a:xfrm>
            <a:off x="407368" y="5225009"/>
            <a:ext cx="2448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69" name="Freeform 2088"/>
          <p:cNvSpPr>
            <a:spLocks/>
          </p:cNvSpPr>
          <p:nvPr/>
        </p:nvSpPr>
        <p:spPr bwMode="auto">
          <a:xfrm>
            <a:off x="1775520" y="5004048"/>
            <a:ext cx="7200800" cy="216000"/>
          </a:xfrm>
          <a:custGeom>
            <a:avLst/>
            <a:gdLst>
              <a:gd name="T0" fmla="*/ 0 w 3072"/>
              <a:gd name="T1" fmla="*/ 304800 h 96"/>
              <a:gd name="T2" fmla="*/ 0 w 3072"/>
              <a:gd name="T3" fmla="*/ 0 h 96"/>
              <a:gd name="T4" fmla="*/ 4572000 w 3072"/>
              <a:gd name="T5" fmla="*/ 0 h 96"/>
              <a:gd name="T6" fmla="*/ 4572000 w 3072"/>
              <a:gd name="T7" fmla="*/ 304800 h 96"/>
              <a:gd name="T8" fmla="*/ 0 60000 65536"/>
              <a:gd name="T9" fmla="*/ 0 60000 65536"/>
              <a:gd name="T10" fmla="*/ 0 60000 65536"/>
              <a:gd name="T11" fmla="*/ 0 60000 65536"/>
              <a:gd name="T12" fmla="*/ 0 w 3072"/>
              <a:gd name="T13" fmla="*/ 0 h 96"/>
              <a:gd name="T14" fmla="*/ 3072 w 3072"/>
              <a:gd name="T15" fmla="*/ 96 h 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2" h="96">
                <a:moveTo>
                  <a:pt x="0" y="96"/>
                </a:moveTo>
                <a:lnTo>
                  <a:pt x="0" y="0"/>
                </a:lnTo>
                <a:lnTo>
                  <a:pt x="3072" y="0"/>
                </a:lnTo>
                <a:lnTo>
                  <a:pt x="3072" y="96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70" name="Rectangle 125"/>
          <p:cNvSpPr>
            <a:spLocks noChangeArrowheads="1"/>
          </p:cNvSpPr>
          <p:nvPr/>
        </p:nvSpPr>
        <p:spPr bwMode="auto">
          <a:xfrm>
            <a:off x="2999432" y="5220817"/>
            <a:ext cx="2232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71" name="Text Box 51"/>
          <p:cNvSpPr txBox="1">
            <a:spLocks noChangeArrowheads="1"/>
          </p:cNvSpPr>
          <p:nvPr/>
        </p:nvSpPr>
        <p:spPr bwMode="auto">
          <a:xfrm>
            <a:off x="5519936" y="5301208"/>
            <a:ext cx="2232000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>
              <a:lnSpc>
                <a:spcPct val="125000"/>
              </a:lnSpc>
            </a:pPr>
            <a:r>
              <a:rPr kumimoji="1" lang="es-ES_tradnl" sz="1100" dirty="0" smtClean="0">
                <a:latin typeface="Verdana" pitchFamily="34" charset="0"/>
              </a:rPr>
              <a:t>ÁREA DE </a:t>
            </a:r>
            <a:r>
              <a:rPr lang="es-ES" sz="1100" dirty="0" smtClean="0">
                <a:latin typeface="Verdana" panose="020B0604030504040204" pitchFamily="34" charset="0"/>
                <a:ea typeface="Verdana" panose="020B0604030504040204" pitchFamily="34" charset="0"/>
              </a:rPr>
              <a:t>TRABAJOS PARA ENTIDADES LOCALES</a:t>
            </a:r>
          </a:p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Francisco Vicente Expósito</a:t>
            </a:r>
            <a:endParaRPr kumimoji="1" lang="es-ES_tradnl" sz="11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2" name="Rectangle 125"/>
          <p:cNvSpPr>
            <a:spLocks noChangeArrowheads="1"/>
          </p:cNvSpPr>
          <p:nvPr/>
        </p:nvSpPr>
        <p:spPr bwMode="auto">
          <a:xfrm>
            <a:off x="5519712" y="5220817"/>
            <a:ext cx="2232000" cy="36513"/>
          </a:xfrm>
          <a:prstGeom prst="rect">
            <a:avLst/>
          </a:prstGeom>
          <a:solidFill>
            <a:srgbClr val="C00000"/>
          </a:solidFill>
          <a:ln w="57150" cmpd="thinThick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900">
              <a:latin typeface="Arial Narrow" pitchFamily="34" charset="0"/>
            </a:endParaRPr>
          </a:p>
        </p:txBody>
      </p:sp>
      <p:sp>
        <p:nvSpPr>
          <p:cNvPr id="73" name="Text Box 76"/>
          <p:cNvSpPr txBox="1">
            <a:spLocks noChangeArrowheads="1"/>
          </p:cNvSpPr>
          <p:nvPr/>
        </p:nvSpPr>
        <p:spPr bwMode="auto">
          <a:xfrm>
            <a:off x="4079776" y="2492896"/>
            <a:ext cx="2664296" cy="720000"/>
          </a:xfrm>
          <a:prstGeom prst="rect">
            <a:avLst/>
          </a:prstGeom>
          <a:solidFill>
            <a:schemeClr val="bg1"/>
          </a:solidFill>
          <a:ln w="6350">
            <a:solidFill>
              <a:srgbClr val="5F5F5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" tIns="36000" rIns="18000" bIns="36000" anchor="ctr"/>
          <a:lstStyle/>
          <a:p>
            <a:pPr algn="ctr" eaLnBrk="0" hangingPunct="0">
              <a:lnSpc>
                <a:spcPct val="125000"/>
              </a:lnSpc>
            </a:pPr>
            <a:r>
              <a:rPr lang="es-ES" sz="1100" dirty="0">
                <a:solidFill>
                  <a:srgbClr val="000000"/>
                </a:solidFill>
                <a:latin typeface="Verdana" pitchFamily="34" charset="0"/>
              </a:rPr>
              <a:t>GESTIÓN CATASTRAL Y RELACIONES CON CORPORACIONES LOCALES</a:t>
            </a:r>
          </a:p>
          <a:p>
            <a:pPr algn="ctr" eaLnBrk="0" hangingPunct="0">
              <a:lnSpc>
                <a:spcPct val="125000"/>
              </a:lnSpc>
            </a:pPr>
            <a:r>
              <a:rPr kumimoji="1" lang="es-ES_tradnl" sz="1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José Manuel Perala Casares</a:t>
            </a:r>
            <a:r>
              <a:rPr lang="es-ES" sz="1100" dirty="0">
                <a:solidFill>
                  <a:srgbClr val="000000"/>
                </a:solidFill>
                <a:latin typeface="Verdana" pitchFamily="34" charset="0"/>
              </a:rPr>
              <a:t> </a:t>
            </a:r>
            <a:endParaRPr lang="es-ES_tradnl" sz="11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74" name="Line 2191"/>
          <p:cNvSpPr>
            <a:spLocks noChangeShapeType="1"/>
          </p:cNvSpPr>
          <p:nvPr/>
        </p:nvSpPr>
        <p:spPr bwMode="auto">
          <a:xfrm>
            <a:off x="6600056" y="5004072"/>
            <a:ext cx="0" cy="216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" name="Título 2"/>
          <p:cNvSpPr>
            <a:spLocks noGrp="1"/>
          </p:cNvSpPr>
          <p:nvPr>
            <p:ph type="title" idx="4294967295"/>
          </p:nvPr>
        </p:nvSpPr>
        <p:spPr>
          <a:xfrm flipH="1">
            <a:off x="11856640" y="-99392"/>
            <a:ext cx="288032" cy="118847"/>
          </a:xfrm>
          <a:prstGeom prst="rect">
            <a:avLst/>
          </a:prstGeom>
        </p:spPr>
        <p:txBody>
          <a:bodyPr/>
          <a:lstStyle/>
          <a:p>
            <a:r>
              <a:rPr lang="es-ES" sz="500" dirty="0" smtClean="0">
                <a:solidFill>
                  <a:schemeClr val="bg1">
                    <a:lumMod val="75000"/>
                  </a:schemeClr>
                </a:solidFill>
              </a:rPr>
              <a:t>015</a:t>
            </a:r>
            <a:endParaRPr lang="es-E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8" name="Título 1"/>
          <p:cNvSpPr txBox="1">
            <a:spLocks/>
          </p:cNvSpPr>
          <p:nvPr/>
        </p:nvSpPr>
        <p:spPr>
          <a:xfrm>
            <a:off x="11903968" y="-188640"/>
            <a:ext cx="288032" cy="18864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500" smtClean="0">
                <a:solidFill>
                  <a:schemeClr val="bg1">
                    <a:lumMod val="75000"/>
                  </a:schemeClr>
                </a:solidFill>
              </a:rPr>
              <a:t>008</a:t>
            </a:r>
            <a:endParaRPr lang="es-E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9" name="Text Box 2101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10560049" y="2636912"/>
            <a:ext cx="1152525" cy="144016"/>
          </a:xfrm>
          <a:prstGeom prst="rect">
            <a:avLst/>
          </a:prstGeom>
          <a:solidFill>
            <a:srgbClr val="B2B2B2"/>
          </a:solidFill>
          <a:ln w="635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 anchor="ctr"/>
          <a:lstStyle/>
          <a:p>
            <a:pPr algn="ctr" eaLnBrk="0" hangingPunct="0">
              <a:lnSpc>
                <a:spcPct val="125000"/>
              </a:lnSpc>
              <a:buClr>
                <a:srgbClr val="CC3300"/>
              </a:buClr>
            </a:pPr>
            <a:r>
              <a:rPr kumimoji="1" lang="es-ES" sz="800" dirty="0">
                <a:solidFill>
                  <a:schemeClr val="bg1"/>
                </a:solidFill>
                <a:latin typeface="Verdana" pitchFamily="34" charset="0"/>
              </a:rPr>
              <a:t>VOLVER </a:t>
            </a:r>
            <a:r>
              <a:rPr kumimoji="1" lang="es-ES" sz="800" dirty="0" smtClean="0">
                <a:solidFill>
                  <a:schemeClr val="bg1"/>
                </a:solidFill>
                <a:latin typeface="Verdana" pitchFamily="34" charset="0"/>
              </a:rPr>
              <a:t>A GENERAL</a:t>
            </a:r>
            <a:endParaRPr kumimoji="1" lang="es-ES" sz="800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80" name="Flecha curvada hacia arriba 79"/>
          <p:cNvSpPr/>
          <p:nvPr/>
        </p:nvSpPr>
        <p:spPr>
          <a:xfrm rot="15724225">
            <a:off x="11578348" y="2462913"/>
            <a:ext cx="301791" cy="216024"/>
          </a:xfrm>
          <a:prstGeom prst="curvedUpArrow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101" name="Imagen 10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59310" y="195813"/>
            <a:ext cx="2431074" cy="411778"/>
          </a:xfrm>
          <a:prstGeom prst="rect">
            <a:avLst/>
          </a:prstGeom>
        </p:spPr>
      </p:pic>
      <p:grpSp>
        <p:nvGrpSpPr>
          <p:cNvPr id="44" name="Grupo 43"/>
          <p:cNvGrpSpPr/>
          <p:nvPr/>
        </p:nvGrpSpPr>
        <p:grpSpPr>
          <a:xfrm>
            <a:off x="10488488" y="1340768"/>
            <a:ext cx="1249131" cy="1008112"/>
            <a:chOff x="839415" y="163310"/>
            <a:chExt cx="7704617" cy="6218018"/>
          </a:xfrm>
        </p:grpSpPr>
        <p:sp>
          <p:nvSpPr>
            <p:cNvPr id="45" name="Line 24"/>
            <p:cNvSpPr>
              <a:spLocks noChangeShapeType="1"/>
            </p:cNvSpPr>
            <p:nvPr/>
          </p:nvSpPr>
          <p:spPr bwMode="auto">
            <a:xfrm>
              <a:off x="1919536" y="863064"/>
              <a:ext cx="856" cy="156838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7" name="Line 34"/>
            <p:cNvSpPr>
              <a:spLocks noChangeShapeType="1"/>
            </p:cNvSpPr>
            <p:nvPr/>
          </p:nvSpPr>
          <p:spPr bwMode="auto">
            <a:xfrm flipV="1">
              <a:off x="3215680" y="4749984"/>
              <a:ext cx="5184000" cy="14502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48" name="Line 34"/>
            <p:cNvSpPr>
              <a:spLocks noChangeShapeType="1"/>
            </p:cNvSpPr>
            <p:nvPr/>
          </p:nvSpPr>
          <p:spPr bwMode="auto">
            <a:xfrm flipV="1">
              <a:off x="2770416" y="723784"/>
              <a:ext cx="3208233" cy="1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50" name="Line 34"/>
            <p:cNvSpPr>
              <a:spLocks noChangeShapeType="1"/>
            </p:cNvSpPr>
            <p:nvPr/>
          </p:nvSpPr>
          <p:spPr bwMode="auto">
            <a:xfrm>
              <a:off x="2562810" y="2348880"/>
              <a:ext cx="3834000" cy="1457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51" name="Line 34"/>
            <p:cNvSpPr>
              <a:spLocks noChangeShapeType="1"/>
            </p:cNvSpPr>
            <p:nvPr/>
          </p:nvSpPr>
          <p:spPr bwMode="auto">
            <a:xfrm flipV="1">
              <a:off x="3215680" y="5984307"/>
              <a:ext cx="5184000" cy="1954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52" name="Line 34"/>
            <p:cNvSpPr>
              <a:spLocks noChangeShapeType="1"/>
            </p:cNvSpPr>
            <p:nvPr/>
          </p:nvSpPr>
          <p:spPr bwMode="auto">
            <a:xfrm>
              <a:off x="3215680" y="3543754"/>
              <a:ext cx="5184000" cy="1451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53" name="Text Box 27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09899" y="5589284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marL="449263"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" sz="8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55" name="Line 24"/>
            <p:cNvSpPr>
              <a:spLocks noChangeShapeType="1"/>
            </p:cNvSpPr>
            <p:nvPr/>
          </p:nvSpPr>
          <p:spPr bwMode="auto">
            <a:xfrm>
              <a:off x="5894890" y="936931"/>
              <a:ext cx="3656" cy="5086800"/>
            </a:xfrm>
            <a:prstGeom prst="line">
              <a:avLst/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dirty="0"/>
            </a:p>
          </p:txBody>
        </p:sp>
        <p:sp>
          <p:nvSpPr>
            <p:cNvPr id="56" name="Text Box 25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15273" y="4361235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1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57" name="Text Box 26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3148435"/>
              <a:ext cx="2160000" cy="79208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>
              <a:defPPr>
                <a:defRPr lang="es-ES"/>
              </a:defPPr>
              <a:lvl1pPr algn="ctr" eaLnBrk="0" hangingPunct="0">
                <a:buClr>
                  <a:srgbClr val="CC3300"/>
                </a:buClr>
                <a:buFont typeface="Wingdings" pitchFamily="2" charset="2"/>
                <a:buNone/>
                <a:defRPr kumimoji="1" sz="90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endParaRPr lang="es-ES_tradnl" dirty="0"/>
            </a:p>
          </p:txBody>
        </p:sp>
        <p:sp>
          <p:nvSpPr>
            <p:cNvPr id="58" name="Text Box 29">
              <a:hlinkClick r:id="rId7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4361235"/>
              <a:ext cx="2160000" cy="7920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36000" rIns="0" bIns="36000" anchor="ctr"/>
            <a:lstStyle/>
            <a:p>
              <a:pPr marL="539750" algn="ctr" eaLnBrk="0" hangingPunct="0">
                <a:spcAft>
                  <a:spcPts val="600"/>
                </a:spcAft>
              </a:pPr>
              <a:endParaRPr lang="es-ES" sz="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9" name="Text Box 30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957080" y="163310"/>
              <a:ext cx="2160000" cy="792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18000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" sz="1000" dirty="0" smtClean="0">
                  <a:latin typeface="Verdana" pitchFamily="34" charset="0"/>
                </a:rPr>
                <a:t>         </a:t>
              </a: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r>
                <a:rPr kumimoji="1" lang="es-ES" sz="1000" dirty="0">
                  <a:latin typeface="Verdana" pitchFamily="34" charset="0"/>
                </a:rPr>
                <a:t> </a:t>
              </a:r>
              <a:r>
                <a:rPr kumimoji="1" lang="es-ES" sz="1000" dirty="0" smtClean="0">
                  <a:latin typeface="Verdana" pitchFamily="34" charset="0"/>
                </a:rPr>
                <a:t>         </a:t>
              </a: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 smtClean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 smtClean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" sz="1000" dirty="0">
                <a:latin typeface="Verdana" pitchFamily="34" charset="0"/>
              </a:endParaRPr>
            </a:p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_tradnl" sz="800" i="1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</a:endParaRPr>
            </a:p>
          </p:txBody>
        </p:sp>
        <p:sp>
          <p:nvSpPr>
            <p:cNvPr id="60" name="Text Box 43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839415" y="1916832"/>
              <a:ext cx="2160000" cy="7920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9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   </a:t>
              </a:r>
            </a:p>
            <a:p>
              <a:pPr algn="ctr" eaLnBrk="0" hangingPunct="0">
                <a:spcAft>
                  <a:spcPts val="600"/>
                </a:spcAft>
                <a:buClr>
                  <a:srgbClr val="CC3300"/>
                </a:buClr>
                <a:buFont typeface="Wingdings" pitchFamily="2" charset="2"/>
                <a:buNone/>
              </a:pPr>
              <a:r>
                <a:rPr kumimoji="1" lang="es-ES_tradnl" sz="900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             </a:t>
              </a:r>
              <a:endParaRPr kumimoji="1" lang="es-ES_tradnl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1" name="Text Box 27">
              <a:hlinkClick r:id="rId9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215275" y="3148435"/>
              <a:ext cx="2160000" cy="792088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>
              <a:defPPr>
                <a:defRPr lang="es-ES"/>
              </a:defPPr>
              <a:lvl1pPr algn="ctr" eaLnBrk="0" hangingPunct="0">
                <a:buClr>
                  <a:srgbClr val="CC3300"/>
                </a:buClr>
                <a:buFont typeface="Wingdings" pitchFamily="2" charset="2"/>
                <a:buNone/>
                <a:defRPr kumimoji="1" sz="1000">
                  <a:latin typeface="Verdana" pitchFamily="34" charset="0"/>
                  <a:ea typeface="Verdana" pitchFamily="34" charset="0"/>
                  <a:cs typeface="Verdana" pitchFamily="34" charset="0"/>
                </a:defRPr>
              </a:lvl1pPr>
            </a:lstStyle>
            <a:p>
              <a:r>
                <a:rPr lang="es-ES" dirty="0"/>
                <a:t>           </a:t>
              </a:r>
              <a:endParaRPr lang="es-ES_tradnl" dirty="0"/>
            </a:p>
          </p:txBody>
        </p:sp>
        <p:sp>
          <p:nvSpPr>
            <p:cNvPr id="62" name="Text Box 30"/>
            <p:cNvSpPr txBox="1">
              <a:spLocks noChangeArrowheads="1"/>
            </p:cNvSpPr>
            <p:nvPr/>
          </p:nvSpPr>
          <p:spPr bwMode="auto">
            <a:xfrm>
              <a:off x="839417" y="497250"/>
              <a:ext cx="2160000" cy="432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18000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</a:pPr>
              <a:endParaRPr kumimoji="1" lang="es-ES_tradnl" sz="800" b="1" i="1" dirty="0">
                <a:solidFill>
                  <a:schemeClr val="bg1"/>
                </a:solidFill>
                <a:latin typeface="Candara" panose="020E0502030303020204" pitchFamily="34" charset="0"/>
              </a:endParaRPr>
            </a:p>
          </p:txBody>
        </p:sp>
        <p:sp>
          <p:nvSpPr>
            <p:cNvPr id="63" name="Text Box 25">
              <a:hlinkClick r:id="rId10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5589240"/>
              <a:ext cx="2160000" cy="792088"/>
            </a:xfrm>
            <a:prstGeom prst="rect">
              <a:avLst/>
            </a:prstGeom>
            <a:solidFill>
              <a:srgbClr val="C00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/>
            <a:lstStyle/>
            <a:p>
              <a:pPr algn="ctr" eaLnBrk="0" hangingPunct="0">
                <a:buClr>
                  <a:srgbClr val="CC3300"/>
                </a:buClr>
              </a:pPr>
              <a:endParaRPr kumimoji="1" lang="es-ES_tradnl" sz="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75" name="Text Box 43"/>
            <p:cNvSpPr txBox="1">
              <a:spLocks noChangeArrowheads="1"/>
            </p:cNvSpPr>
            <p:nvPr/>
          </p:nvSpPr>
          <p:spPr bwMode="auto">
            <a:xfrm>
              <a:off x="839416" y="1196752"/>
              <a:ext cx="2160000" cy="432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25000"/>
                </a:lnSpc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1050" dirty="0">
                <a:solidFill>
                  <a:schemeClr val="bg1"/>
                </a:solidFill>
                <a:latin typeface="Candara" panose="020E0502030303020204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76" name="Text Box 43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6384032" y="1916832"/>
              <a:ext cx="2160000" cy="7920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ffectLst/>
          </p:spPr>
          <p:txBody>
            <a:bodyPr lIns="18000" tIns="18000" rIns="18000" bIns="0" anchor="t"/>
            <a:lstStyle/>
            <a:p>
              <a:pPr algn="ctr" eaLnBrk="0" hangingPunct="0">
                <a:buClr>
                  <a:srgbClr val="CC3300"/>
                </a:buClr>
                <a:buFont typeface="Wingdings" pitchFamily="2" charset="2"/>
                <a:buNone/>
              </a:pPr>
              <a:endParaRPr kumimoji="1" lang="es-ES_tradnl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</p:spTree>
  </p:cSld>
  <p:clrMapOvr>
    <a:masterClrMapping/>
  </p:clrMapOvr>
  <p:transition advTm="904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3539</TotalTime>
  <Words>524</Words>
  <Application>Microsoft Office PowerPoint</Application>
  <PresentationFormat>Panorámica</PresentationFormat>
  <Paragraphs>243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Arial Narrow</vt:lpstr>
      <vt:lpstr>Calibri</vt:lpstr>
      <vt:lpstr>Candara</vt:lpstr>
      <vt:lpstr>Verdana</vt:lpstr>
      <vt:lpstr>Wingdings</vt:lpstr>
      <vt:lpstr>Tema de Office</vt:lpstr>
      <vt:lpstr>GENERAL</vt:lpstr>
      <vt:lpstr>007</vt:lpstr>
      <vt:lpstr>004</vt:lpstr>
      <vt:lpstr>002</vt:lpstr>
      <vt:lpstr>008</vt:lpstr>
      <vt:lpstr>010</vt:lpstr>
      <vt:lpstr>012</vt:lpstr>
      <vt:lpstr>015</vt:lpstr>
    </vt:vector>
  </TitlesOfParts>
  <Company>Segipsa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 E G I P S A</dc:title>
  <dc:creator>Javier G. Agustí</dc:creator>
  <cp:lastModifiedBy>Javier G. Agustí</cp:lastModifiedBy>
  <cp:revision>308</cp:revision>
  <cp:lastPrinted>2021-09-13T07:46:59Z</cp:lastPrinted>
  <dcterms:created xsi:type="dcterms:W3CDTF">2011-01-27T07:40:12Z</dcterms:created>
  <dcterms:modified xsi:type="dcterms:W3CDTF">2023-11-17T11:27:49Z</dcterms:modified>
</cp:coreProperties>
</file>